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5"/>
  </p:notesMasterIdLst>
  <p:handoutMasterIdLst>
    <p:handoutMasterId r:id="rId26"/>
  </p:handoutMasterIdLst>
  <p:sldIdLst>
    <p:sldId id="615" r:id="rId2"/>
    <p:sldId id="659" r:id="rId3"/>
    <p:sldId id="660" r:id="rId4"/>
    <p:sldId id="639" r:id="rId5"/>
    <p:sldId id="638" r:id="rId6"/>
    <p:sldId id="657" r:id="rId7"/>
    <p:sldId id="663" r:id="rId8"/>
    <p:sldId id="665" r:id="rId9"/>
    <p:sldId id="640" r:id="rId10"/>
    <p:sldId id="645" r:id="rId11"/>
    <p:sldId id="644" r:id="rId12"/>
    <p:sldId id="646" r:id="rId13"/>
    <p:sldId id="650" r:id="rId14"/>
    <p:sldId id="652" r:id="rId15"/>
    <p:sldId id="647" r:id="rId16"/>
    <p:sldId id="653" r:id="rId17"/>
    <p:sldId id="669" r:id="rId18"/>
    <p:sldId id="671" r:id="rId19"/>
    <p:sldId id="672" r:id="rId20"/>
    <p:sldId id="670" r:id="rId21"/>
    <p:sldId id="655" r:id="rId22"/>
    <p:sldId id="664" r:id="rId23"/>
    <p:sldId id="662" r:id="rId24"/>
  </p:sldIdLst>
  <p:sldSz cx="9144000" cy="6858000" type="screen4x3"/>
  <p:notesSz cx="6858000" cy="9144000"/>
  <p:defaultTextStyle>
    <a:defPPr>
      <a:defRPr lang="en-AU"/>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CC00"/>
    <a:srgbClr val="F89400"/>
    <a:srgbClr val="FCE274"/>
    <a:srgbClr val="FFFF00"/>
    <a:srgbClr val="FBD4D1"/>
    <a:srgbClr val="FF0000"/>
    <a:srgbClr val="66FF33"/>
    <a:srgbClr val="66CCFF"/>
    <a:srgbClr val="B29EFA"/>
    <a:srgbClr val="BCADE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24" autoAdjust="0"/>
    <p:restoredTop sz="64831" autoAdjust="0"/>
  </p:normalViewPr>
  <p:slideViewPr>
    <p:cSldViewPr>
      <p:cViewPr>
        <p:scale>
          <a:sx n="80" d="100"/>
          <a:sy n="80" d="100"/>
        </p:scale>
        <p:origin x="-2418" y="234"/>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cs typeface="+mn-cs"/>
              </a:defRPr>
            </a:lvl1pPr>
          </a:lstStyle>
          <a:p>
            <a:pPr>
              <a:defRPr/>
            </a:pPr>
            <a:endParaRPr lang="en-AU"/>
          </a:p>
        </p:txBody>
      </p:sp>
      <p:sp>
        <p:nvSpPr>
          <p:cNvPr id="307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cs typeface="+mn-cs"/>
              </a:defRPr>
            </a:lvl1pPr>
          </a:lstStyle>
          <a:p>
            <a:pPr>
              <a:defRPr/>
            </a:pPr>
            <a:endParaRPr lang="en-AU"/>
          </a:p>
        </p:txBody>
      </p:sp>
      <p:sp>
        <p:nvSpPr>
          <p:cNvPr id="307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cs typeface="+mn-cs"/>
              </a:defRPr>
            </a:lvl1pPr>
          </a:lstStyle>
          <a:p>
            <a:pPr>
              <a:defRPr/>
            </a:pPr>
            <a:endParaRPr lang="en-AU"/>
          </a:p>
        </p:txBody>
      </p:sp>
      <p:sp>
        <p:nvSpPr>
          <p:cNvPr id="307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cs typeface="+mn-cs"/>
              </a:defRPr>
            </a:lvl1pPr>
          </a:lstStyle>
          <a:p>
            <a:pPr>
              <a:defRPr/>
            </a:pPr>
            <a:fld id="{124061CA-0D76-4475-A15F-A3EFB42D6560}" type="slidenum">
              <a:rPr lang="en-AU"/>
              <a:pPr>
                <a:defRPr/>
              </a:pPr>
              <a:t>‹#›</a:t>
            </a:fld>
            <a:endParaRPr lang="en-AU"/>
          </a:p>
        </p:txBody>
      </p:sp>
    </p:spTree>
    <p:extLst>
      <p:ext uri="{BB962C8B-B14F-4D97-AF65-F5344CB8AC3E}">
        <p14:creationId xmlns:p14="http://schemas.microsoft.com/office/powerpoint/2010/main" xmlns="" val="3800382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cs typeface="+mn-cs"/>
              </a:defRPr>
            </a:lvl1pPr>
          </a:lstStyle>
          <a:p>
            <a:pPr>
              <a:defRPr/>
            </a:pPr>
            <a:endParaRPr lang="en-AU"/>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cs typeface="+mn-cs"/>
              </a:defRPr>
            </a:lvl1pPr>
          </a:lstStyle>
          <a:p>
            <a:pPr>
              <a:defRPr/>
            </a:pPr>
            <a:endParaRPr lang="en-AU"/>
          </a:p>
        </p:txBody>
      </p:sp>
      <p:sp>
        <p:nvSpPr>
          <p:cNvPr id="317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cs typeface="+mn-cs"/>
              </a:defRPr>
            </a:lvl1pPr>
          </a:lstStyle>
          <a:p>
            <a:pPr>
              <a:defRPr/>
            </a:pPr>
            <a:endParaRPr lang="en-AU"/>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cs typeface="+mn-cs"/>
              </a:defRPr>
            </a:lvl1pPr>
          </a:lstStyle>
          <a:p>
            <a:pPr>
              <a:defRPr/>
            </a:pPr>
            <a:fld id="{5B2C830D-15AD-4783-98BE-2949E2F9D790}" type="slidenum">
              <a:rPr lang="en-AU"/>
              <a:pPr>
                <a:defRPr/>
              </a:pPr>
              <a:t>‹#›</a:t>
            </a:fld>
            <a:endParaRPr lang="en-AU"/>
          </a:p>
        </p:txBody>
      </p:sp>
    </p:spTree>
    <p:extLst>
      <p:ext uri="{BB962C8B-B14F-4D97-AF65-F5344CB8AC3E}">
        <p14:creationId xmlns:p14="http://schemas.microsoft.com/office/powerpoint/2010/main" xmlns="" val="13777821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p:txBody>
          <a:bodyPr/>
          <a:lstStyle/>
          <a:p>
            <a:pPr>
              <a:defRPr/>
            </a:pPr>
            <a:fld id="{5BE22570-CE5F-4A02-8B80-795D6759C2EF}" type="slidenum">
              <a:rPr lang="en-GB" smtClean="0"/>
              <a:pPr>
                <a:defRPr/>
              </a:pPr>
              <a:t>1</a:t>
            </a:fld>
            <a:endParaRPr lang="en-GB"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r>
              <a:rPr lang="en-GB" sz="1200" kern="1200" dirty="0" smtClean="0">
                <a:solidFill>
                  <a:schemeClr val="tx1"/>
                </a:solidFill>
                <a:effectLst/>
                <a:latin typeface="Times New Roman" pitchFamily="18" charset="0"/>
                <a:ea typeface="+mn-ea"/>
                <a:cs typeface="+mn-cs"/>
              </a:rPr>
              <a:t>The e-Navigation concept under development by the International Maritime Organization (IMO) is defined as:</a:t>
            </a:r>
          </a:p>
          <a:p>
            <a:endParaRPr lang="en-GB" sz="1200" kern="1200" dirty="0" smtClean="0">
              <a:solidFill>
                <a:schemeClr val="tx1"/>
              </a:solidFill>
              <a:effectLst/>
              <a:latin typeface="Times New Roman" pitchFamily="18" charset="0"/>
              <a:ea typeface="+mn-ea"/>
              <a:cs typeface="+mn-cs"/>
            </a:endParaRPr>
          </a:p>
          <a:p>
            <a:r>
              <a:rPr lang="en-GB" sz="1200" i="1" kern="1200" dirty="0" smtClean="0">
                <a:solidFill>
                  <a:schemeClr val="tx1"/>
                </a:solidFill>
                <a:effectLst/>
                <a:latin typeface="Times New Roman" pitchFamily="18" charset="0"/>
                <a:ea typeface="+mn-ea"/>
                <a:cs typeface="+mn-cs"/>
              </a:rPr>
              <a:t>The harmonized collection, integration, exchange, presentation and analysis of marine information on-board and ashore by electronic means to enhance berth to berth navigation and related services for safety and security at sea and protection of the marine environment</a:t>
            </a:r>
            <a:r>
              <a:rPr lang="en-GB" dirty="0" smtClean="0">
                <a:effectLst/>
              </a:rPr>
              <a:t> .</a:t>
            </a:r>
          </a:p>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effectLst/>
                <a:latin typeface="Times New Roman" pitchFamily="18" charset="0"/>
                <a:ea typeface="+mn-ea"/>
                <a:cs typeface="+mn-cs"/>
              </a:rPr>
              <a:t>The on-line S-100 Registry developed by the IHO consists of five types of Registers:</a:t>
            </a:r>
          </a:p>
          <a:p>
            <a:endParaRPr lang="en-GB" sz="1200" kern="1200" dirty="0" smtClean="0">
              <a:solidFill>
                <a:schemeClr val="tx1"/>
              </a:solidFill>
              <a:effectLst/>
              <a:latin typeface="Times New Roman" pitchFamily="18" charset="0"/>
              <a:ea typeface="+mn-ea"/>
              <a:cs typeface="+mn-cs"/>
            </a:endParaRPr>
          </a:p>
          <a:p>
            <a:pPr lvl="0"/>
            <a:r>
              <a:rPr lang="en-GB" sz="1200" kern="1200" dirty="0" smtClean="0">
                <a:solidFill>
                  <a:schemeClr val="tx1"/>
                </a:solidFill>
                <a:effectLst/>
                <a:latin typeface="Times New Roman" pitchFamily="18" charset="0"/>
                <a:ea typeface="+mn-ea"/>
                <a:cs typeface="+mn-cs"/>
              </a:rPr>
              <a:t>Feature Concept Register,</a:t>
            </a:r>
          </a:p>
          <a:p>
            <a:pPr lvl="0"/>
            <a:r>
              <a:rPr lang="en-GB" sz="1200" kern="1200" dirty="0" smtClean="0">
                <a:solidFill>
                  <a:schemeClr val="tx1"/>
                </a:solidFill>
                <a:effectLst/>
                <a:latin typeface="Times New Roman" pitchFamily="18" charset="0"/>
                <a:ea typeface="+mn-ea"/>
                <a:cs typeface="+mn-cs"/>
              </a:rPr>
              <a:t>Portrayal Register,</a:t>
            </a:r>
          </a:p>
          <a:p>
            <a:pPr lvl="0"/>
            <a:r>
              <a:rPr lang="en-GB" sz="1200" kern="1200" dirty="0" smtClean="0">
                <a:solidFill>
                  <a:schemeClr val="tx1"/>
                </a:solidFill>
                <a:effectLst/>
                <a:latin typeface="Times New Roman" pitchFamily="18" charset="0"/>
                <a:ea typeface="+mn-ea"/>
                <a:cs typeface="+mn-cs"/>
              </a:rPr>
              <a:t>Metadata Register,</a:t>
            </a:r>
          </a:p>
          <a:p>
            <a:pPr lvl="0"/>
            <a:r>
              <a:rPr lang="en-GB" sz="1200" kern="1200" dirty="0" smtClean="0">
                <a:solidFill>
                  <a:schemeClr val="tx1"/>
                </a:solidFill>
                <a:effectLst/>
                <a:latin typeface="Times New Roman" pitchFamily="18" charset="0"/>
                <a:ea typeface="+mn-ea"/>
                <a:cs typeface="+mn-cs"/>
              </a:rPr>
              <a:t>Product Specifications Register,</a:t>
            </a:r>
          </a:p>
          <a:p>
            <a:pPr lvl="0"/>
            <a:r>
              <a:rPr lang="en-GB" sz="1200" kern="1200" dirty="0" smtClean="0">
                <a:solidFill>
                  <a:schemeClr val="tx1"/>
                </a:solidFill>
                <a:effectLst/>
                <a:latin typeface="Times New Roman" pitchFamily="18" charset="0"/>
                <a:ea typeface="+mn-ea"/>
                <a:cs typeface="+mn-cs"/>
              </a:rPr>
              <a:t>Data Producer Code Register.</a:t>
            </a:r>
          </a:p>
          <a:p>
            <a:endParaRPr lang="en-GB" dirty="0"/>
          </a:p>
        </p:txBody>
      </p:sp>
      <p:sp>
        <p:nvSpPr>
          <p:cNvPr id="4" name="Slide Number Placeholder 3"/>
          <p:cNvSpPr>
            <a:spLocks noGrp="1"/>
          </p:cNvSpPr>
          <p:nvPr>
            <p:ph type="sldNum" sz="quarter" idx="10"/>
          </p:nvPr>
        </p:nvSpPr>
        <p:spPr/>
        <p:txBody>
          <a:bodyPr/>
          <a:lstStyle/>
          <a:p>
            <a:pPr>
              <a:defRPr/>
            </a:pPr>
            <a:fld id="{5B2C830D-15AD-4783-98BE-2949E2F9D790}" type="slidenum">
              <a:rPr lang="en-AU" smtClean="0"/>
              <a:pPr>
                <a:defRPr/>
              </a:pPr>
              <a:t>10</a:t>
            </a:fld>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effectLst/>
                <a:latin typeface="Times New Roman" pitchFamily="18" charset="0"/>
                <a:ea typeface="+mn-ea"/>
                <a:cs typeface="+mn-cs"/>
              </a:rPr>
              <a:t>An S-100 based Product Specification is a description of all the features, attributes and relationships of a given application and their mapping to a dataset. </a:t>
            </a:r>
          </a:p>
          <a:p>
            <a:endParaRPr lang="en-GB" sz="1200" kern="1200" dirty="0" smtClean="0">
              <a:solidFill>
                <a:schemeClr val="tx1"/>
              </a:solidFill>
              <a:effectLst/>
              <a:latin typeface="Times New Roman" pitchFamily="18" charset="0"/>
              <a:ea typeface="+mn-ea"/>
              <a:cs typeface="+mn-cs"/>
            </a:endParaRPr>
          </a:p>
          <a:p>
            <a:r>
              <a:rPr lang="en-GB" sz="1200" kern="1200" dirty="0" smtClean="0">
                <a:solidFill>
                  <a:schemeClr val="tx1"/>
                </a:solidFill>
                <a:effectLst/>
                <a:latin typeface="Times New Roman" pitchFamily="18" charset="0"/>
                <a:ea typeface="+mn-ea"/>
                <a:cs typeface="+mn-cs"/>
              </a:rPr>
              <a:t>It is a complete description of all the elements required to define a particular geographic data product. </a:t>
            </a:r>
          </a:p>
          <a:p>
            <a:endParaRPr lang="en-GB" sz="1200" kern="1200" dirty="0" smtClean="0">
              <a:solidFill>
                <a:schemeClr val="tx1"/>
              </a:solidFill>
              <a:effectLst/>
              <a:latin typeface="Times New Roman" pitchFamily="18" charset="0"/>
              <a:ea typeface="+mn-ea"/>
              <a:cs typeface="+mn-cs"/>
            </a:endParaRPr>
          </a:p>
          <a:p>
            <a:r>
              <a:rPr lang="en-GB" sz="1200" kern="1200" dirty="0" smtClean="0">
                <a:solidFill>
                  <a:schemeClr val="tx1"/>
                </a:solidFill>
                <a:effectLst/>
                <a:latin typeface="Times New Roman" pitchFamily="18" charset="0"/>
                <a:ea typeface="+mn-ea"/>
                <a:cs typeface="+mn-cs"/>
              </a:rPr>
              <a:t>S-100 provides the framework to ensure that any data product specification will maintain a consistent structure based on the following basic parts:</a:t>
            </a:r>
          </a:p>
          <a:p>
            <a:endParaRPr lang="en-GB" sz="1200" kern="1200" dirty="0" smtClean="0">
              <a:solidFill>
                <a:schemeClr val="tx1"/>
              </a:solidFill>
              <a:effectLst/>
              <a:latin typeface="Times New Roman" pitchFamily="18" charset="0"/>
              <a:ea typeface="+mn-ea"/>
              <a:cs typeface="+mn-cs"/>
            </a:endParaRPr>
          </a:p>
          <a:p>
            <a:pPr lvl="0"/>
            <a:r>
              <a:rPr lang="en-GB" sz="1200" kern="1200" dirty="0" smtClean="0">
                <a:solidFill>
                  <a:schemeClr val="tx1"/>
                </a:solidFill>
                <a:effectLst/>
                <a:latin typeface="Times New Roman" pitchFamily="18" charset="0"/>
                <a:ea typeface="+mn-ea"/>
                <a:cs typeface="+mn-cs"/>
              </a:rPr>
              <a:t>product identification,</a:t>
            </a:r>
          </a:p>
          <a:p>
            <a:pPr lvl="0"/>
            <a:r>
              <a:rPr lang="en-GB" sz="1200" kern="1200" dirty="0" smtClean="0">
                <a:solidFill>
                  <a:schemeClr val="tx1"/>
                </a:solidFill>
                <a:effectLst/>
                <a:latin typeface="Times New Roman" pitchFamily="18" charset="0"/>
                <a:ea typeface="+mn-ea"/>
                <a:cs typeface="+mn-cs"/>
              </a:rPr>
              <a:t>data content and structure,</a:t>
            </a:r>
          </a:p>
          <a:p>
            <a:pPr lvl="0"/>
            <a:r>
              <a:rPr lang="en-GB" sz="1200" kern="1200" dirty="0" smtClean="0">
                <a:solidFill>
                  <a:schemeClr val="tx1"/>
                </a:solidFill>
                <a:effectLst/>
                <a:latin typeface="Times New Roman" pitchFamily="18" charset="0"/>
                <a:ea typeface="+mn-ea"/>
                <a:cs typeface="+mn-cs"/>
              </a:rPr>
              <a:t>coordinate reference system,</a:t>
            </a:r>
          </a:p>
          <a:p>
            <a:pPr lvl="0"/>
            <a:r>
              <a:rPr lang="en-GB" sz="1200" kern="1200" dirty="0" smtClean="0">
                <a:solidFill>
                  <a:schemeClr val="tx1"/>
                </a:solidFill>
                <a:effectLst/>
                <a:latin typeface="Times New Roman" pitchFamily="18" charset="0"/>
                <a:ea typeface="+mn-ea"/>
                <a:cs typeface="+mn-cs"/>
              </a:rPr>
              <a:t>data quality,</a:t>
            </a:r>
          </a:p>
          <a:p>
            <a:pPr lvl="0"/>
            <a:r>
              <a:rPr lang="en-GB" sz="1200" kern="1200" dirty="0" smtClean="0">
                <a:solidFill>
                  <a:schemeClr val="tx1"/>
                </a:solidFill>
                <a:effectLst/>
                <a:latin typeface="Times New Roman" pitchFamily="18" charset="0"/>
                <a:ea typeface="+mn-ea"/>
                <a:cs typeface="+mn-cs"/>
              </a:rPr>
              <a:t>data capture,</a:t>
            </a:r>
          </a:p>
          <a:p>
            <a:pPr lvl="0"/>
            <a:r>
              <a:rPr lang="en-GB" sz="1200" kern="1200" dirty="0" smtClean="0">
                <a:solidFill>
                  <a:schemeClr val="tx1"/>
                </a:solidFill>
                <a:effectLst/>
                <a:latin typeface="Times New Roman" pitchFamily="18" charset="0"/>
                <a:ea typeface="+mn-ea"/>
                <a:cs typeface="+mn-cs"/>
              </a:rPr>
              <a:t>data maintenance,</a:t>
            </a:r>
          </a:p>
          <a:p>
            <a:pPr lvl="0"/>
            <a:r>
              <a:rPr lang="en-GB" sz="1200" kern="1200" dirty="0" smtClean="0">
                <a:solidFill>
                  <a:schemeClr val="tx1"/>
                </a:solidFill>
                <a:effectLst/>
                <a:latin typeface="Times New Roman" pitchFamily="18" charset="0"/>
                <a:ea typeface="+mn-ea"/>
                <a:cs typeface="+mn-cs"/>
              </a:rPr>
              <a:t>portrayal,</a:t>
            </a:r>
          </a:p>
          <a:p>
            <a:pPr lvl="0"/>
            <a:r>
              <a:rPr lang="en-GB" sz="1200" kern="1200" dirty="0" smtClean="0">
                <a:solidFill>
                  <a:schemeClr val="tx1"/>
                </a:solidFill>
                <a:effectLst/>
                <a:latin typeface="Times New Roman" pitchFamily="18" charset="0"/>
                <a:ea typeface="+mn-ea"/>
                <a:cs typeface="+mn-cs"/>
              </a:rPr>
              <a:t>encoding,</a:t>
            </a:r>
          </a:p>
          <a:p>
            <a:pPr lvl="0"/>
            <a:r>
              <a:rPr lang="en-GB" sz="1200" kern="1200" dirty="0" smtClean="0">
                <a:solidFill>
                  <a:schemeClr val="tx1"/>
                </a:solidFill>
                <a:effectLst/>
                <a:latin typeface="Times New Roman" pitchFamily="18" charset="0"/>
                <a:ea typeface="+mn-ea"/>
                <a:cs typeface="+mn-cs"/>
              </a:rPr>
              <a:t>product delivery.</a:t>
            </a:r>
          </a:p>
          <a:p>
            <a:endParaRPr lang="en-GB" sz="1200" kern="1200" dirty="0">
              <a:solidFill>
                <a:schemeClr val="tx1"/>
              </a:solidFill>
              <a:effectLst/>
              <a:latin typeface="Times New Roman" pitchFamily="18" charset="0"/>
              <a:ea typeface="+mn-ea"/>
              <a:cs typeface="+mn-cs"/>
            </a:endParaRPr>
          </a:p>
        </p:txBody>
      </p:sp>
      <p:sp>
        <p:nvSpPr>
          <p:cNvPr id="4" name="Slide Number Placeholder 3"/>
          <p:cNvSpPr>
            <a:spLocks noGrp="1"/>
          </p:cNvSpPr>
          <p:nvPr>
            <p:ph type="sldNum" sz="quarter" idx="10"/>
          </p:nvPr>
        </p:nvSpPr>
        <p:spPr/>
        <p:txBody>
          <a:bodyPr/>
          <a:lstStyle/>
          <a:p>
            <a:pPr>
              <a:defRPr/>
            </a:pPr>
            <a:fld id="{5B2C830D-15AD-4783-98BE-2949E2F9D790}" type="slidenum">
              <a:rPr lang="en-AU" smtClean="0"/>
              <a:pPr>
                <a:defRPr/>
              </a:pPr>
              <a:t>11</a:t>
            </a:fld>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Times New Roman" pitchFamily="18" charset="0"/>
                <a:ea typeface="+mn-ea"/>
                <a:cs typeface="+mn-cs"/>
              </a:rPr>
              <a:t>Within the Feature Concept, the Portrayal and the Metadata Registers each entry is assigned to a recognized “domain”. </a:t>
            </a:r>
          </a:p>
          <a:p>
            <a:endParaRPr lang="en-GB" dirty="0"/>
          </a:p>
        </p:txBody>
      </p:sp>
      <p:sp>
        <p:nvSpPr>
          <p:cNvPr id="4" name="Slide Number Placeholder 3"/>
          <p:cNvSpPr>
            <a:spLocks noGrp="1"/>
          </p:cNvSpPr>
          <p:nvPr>
            <p:ph type="sldNum" sz="quarter" idx="10"/>
          </p:nvPr>
        </p:nvSpPr>
        <p:spPr/>
        <p:txBody>
          <a:bodyPr/>
          <a:lstStyle/>
          <a:p>
            <a:pPr>
              <a:defRPr/>
            </a:pPr>
            <a:fld id="{5B2C830D-15AD-4783-98BE-2949E2F9D790}" type="slidenum">
              <a:rPr lang="en-AU" smtClean="0"/>
              <a:pPr>
                <a:defRPr/>
              </a:pPr>
              <a:t>12</a:t>
            </a:fld>
            <a:endParaRPr lang="en-A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Times New Roman" pitchFamily="18" charset="0"/>
                <a:ea typeface="+mn-ea"/>
                <a:cs typeface="+mn-cs"/>
              </a:rPr>
              <a:t>The purpose of designating domains and a related “Domain Control Body” is to ensure that the key stakeholders (as represented by the domains) are consulted in any subsequent proposals to adjust items already contained in a Register.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effectLst/>
              <a:latin typeface="Times New Roman" pitchFamily="18"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Times New Roman" pitchFamily="18" charset="0"/>
                <a:ea typeface="+mn-ea"/>
                <a:cs typeface="+mn-cs"/>
              </a:rPr>
              <a:t>The Feature Concept Register presently encompasses domains for nautical charts, nautical publications, inland ENC, port ENC, sea ice coverage, and marine information overlays (MIO). Other maritime data domains will be included over time as new requirements and applications emerge.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effectLst/>
              <a:latin typeface="Times New Roman" pitchFamily="18"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Times New Roman" pitchFamily="18" charset="0"/>
                <a:ea typeface="+mn-ea"/>
                <a:cs typeface="+mn-cs"/>
              </a:rPr>
              <a:t>Any recognized organization can propose a new domain.  Each Register Manager may also propose a new domain depending on the needs of a Register, its existing users or an awareness of any potential new users or new requirements.</a:t>
            </a:r>
          </a:p>
          <a:p>
            <a:endParaRPr lang="en-GB" dirty="0"/>
          </a:p>
        </p:txBody>
      </p:sp>
      <p:sp>
        <p:nvSpPr>
          <p:cNvPr id="4" name="Slide Number Placeholder 3"/>
          <p:cNvSpPr>
            <a:spLocks noGrp="1"/>
          </p:cNvSpPr>
          <p:nvPr>
            <p:ph type="sldNum" sz="quarter" idx="10"/>
          </p:nvPr>
        </p:nvSpPr>
        <p:spPr/>
        <p:txBody>
          <a:bodyPr/>
          <a:lstStyle/>
          <a:p>
            <a:pPr>
              <a:defRPr/>
            </a:pPr>
            <a:fld id="{5B2C830D-15AD-4783-98BE-2949E2F9D790}" type="slidenum">
              <a:rPr lang="en-AU" smtClean="0"/>
              <a:pPr>
                <a:defRPr/>
              </a:pPr>
              <a:t>13</a:t>
            </a:fld>
            <a:endParaRPr lang="en-A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Times New Roman" pitchFamily="18" charset="0"/>
                <a:ea typeface="+mn-ea"/>
                <a:cs typeface="+mn-cs"/>
              </a:rPr>
              <a:t>A detailed description of the S-100 Registry and the operational procedures for its use are available in IHO publication S-99 - </a:t>
            </a:r>
            <a:r>
              <a:rPr lang="en-GB" sz="1200" i="1" kern="1200" dirty="0" smtClean="0">
                <a:solidFill>
                  <a:schemeClr val="tx1"/>
                </a:solidFill>
                <a:effectLst/>
                <a:latin typeface="Times New Roman" pitchFamily="18" charset="0"/>
                <a:ea typeface="+mn-ea"/>
                <a:cs typeface="+mn-cs"/>
              </a:rPr>
              <a:t>Operational Procedures for the Organization and Management of the S-100 Geospatial Information Registry.</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i="1" kern="1200" dirty="0" smtClean="0">
              <a:solidFill>
                <a:schemeClr val="tx1"/>
              </a:solidFill>
              <a:effectLst/>
              <a:latin typeface="Times New Roman" pitchFamily="18"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Times New Roman" pitchFamily="18" charset="0"/>
                <a:ea typeface="+mn-ea"/>
                <a:cs typeface="+mn-cs"/>
              </a:rPr>
              <a:t>The first edition of S-100 was published by the IHO in January 2010.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effectLst/>
              <a:latin typeface="Times New Roman" pitchFamily="18"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Times New Roman" pitchFamily="18" charset="0"/>
                <a:ea typeface="+mn-ea"/>
                <a:cs typeface="+mn-cs"/>
              </a:rPr>
              <a:t>This first edition is not exhaustive as the section on portrayal registers is still under development.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effectLst/>
              <a:latin typeface="Times New Roman" pitchFamily="18"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Times New Roman" pitchFamily="18" charset="0"/>
                <a:ea typeface="+mn-ea"/>
                <a:cs typeface="+mn-cs"/>
              </a:rPr>
              <a:t>It is intended to complete this work in 2013, which will allow the approval of a revised and enhanced edition 2 of S-100 in 2014.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effectLst/>
              <a:latin typeface="Times New Roman" pitchFamily="18"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Times New Roman" pitchFamily="18" charset="0"/>
                <a:ea typeface="+mn-ea"/>
                <a:cs typeface="+mn-cs"/>
              </a:rPr>
              <a:t>Further evolution will be required to support a service-centric model.  Unlike many existing standards, progressive changes to S-100 will not render developments based on earlier editions obsolete.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effectLst/>
              <a:latin typeface="Times New Roman" pitchFamily="18" charset="0"/>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5B2C830D-15AD-4783-98BE-2949E2F9D790}" type="slidenum">
              <a:rPr lang="en-AU" smtClean="0"/>
              <a:pPr>
                <a:defRPr/>
              </a:pPr>
              <a:t>14</a:t>
            </a:fld>
            <a:endParaRPr lang="en-A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Times New Roman" pitchFamily="18" charset="0"/>
                <a:ea typeface="+mn-ea"/>
                <a:cs typeface="+mn-cs"/>
              </a:rPr>
              <a:t>The work on S-100 based product specifications has focused on geospatial products so far.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effectLst/>
              <a:latin typeface="Times New Roman" pitchFamily="18"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Times New Roman" pitchFamily="18" charset="0"/>
                <a:ea typeface="+mn-ea"/>
                <a:cs typeface="+mn-cs"/>
              </a:rPr>
              <a:t>One IHO product specification was released in 2012 (S-102 - </a:t>
            </a:r>
            <a:r>
              <a:rPr lang="en-GB" sz="1200" i="1" kern="1200" dirty="0" smtClean="0">
                <a:solidFill>
                  <a:schemeClr val="tx1"/>
                </a:solidFill>
                <a:effectLst/>
                <a:latin typeface="Times New Roman" pitchFamily="18" charset="0"/>
                <a:ea typeface="+mn-ea"/>
                <a:cs typeface="+mn-cs"/>
              </a:rPr>
              <a:t>Bathymetric Surface Product Specification</a:t>
            </a:r>
            <a:r>
              <a:rPr lang="en-GB" sz="1200" kern="1200" dirty="0" smtClean="0">
                <a:solidFill>
                  <a:schemeClr val="tx1"/>
                </a:solidFill>
                <a:effectLst/>
                <a:latin typeface="Times New Roman" pitchFamily="18" charset="0"/>
                <a:ea typeface="+mn-ea"/>
                <a:cs typeface="+mn-cs"/>
              </a:rPr>
              <a:t>) and three other are being developed (S-101 - </a:t>
            </a:r>
            <a:r>
              <a:rPr lang="en-GB" sz="1200" i="1" kern="1200" dirty="0" smtClean="0">
                <a:solidFill>
                  <a:schemeClr val="tx1"/>
                </a:solidFill>
                <a:effectLst/>
                <a:latin typeface="Times New Roman" pitchFamily="18" charset="0"/>
                <a:ea typeface="+mn-ea"/>
                <a:cs typeface="+mn-cs"/>
              </a:rPr>
              <a:t>ENC Product Specification</a:t>
            </a:r>
            <a:r>
              <a:rPr lang="en-GB" sz="1200" kern="1200" dirty="0" smtClean="0">
                <a:solidFill>
                  <a:schemeClr val="tx1"/>
                </a:solidFill>
                <a:effectLst/>
                <a:latin typeface="Times New Roman" pitchFamily="18" charset="0"/>
                <a:ea typeface="+mn-ea"/>
                <a:cs typeface="+mn-cs"/>
              </a:rPr>
              <a:t>; S-10x - </a:t>
            </a:r>
            <a:r>
              <a:rPr lang="en-GB" sz="1200" i="1" kern="1200" dirty="0" smtClean="0">
                <a:solidFill>
                  <a:schemeClr val="tx1"/>
                </a:solidFill>
                <a:effectLst/>
                <a:latin typeface="Times New Roman" pitchFamily="18" charset="0"/>
                <a:ea typeface="+mn-ea"/>
                <a:cs typeface="+mn-cs"/>
              </a:rPr>
              <a:t>Marine Protected Areas</a:t>
            </a:r>
            <a:r>
              <a:rPr lang="en-GB" sz="1200" kern="1200" dirty="0" smtClean="0">
                <a:solidFill>
                  <a:schemeClr val="tx1"/>
                </a:solidFill>
                <a:effectLst/>
                <a:latin typeface="Times New Roman" pitchFamily="18" charset="0"/>
                <a:ea typeface="+mn-ea"/>
                <a:cs typeface="+mn-cs"/>
              </a:rPr>
              <a:t>; S-10x - </a:t>
            </a:r>
            <a:r>
              <a:rPr lang="en-GB" sz="1200" i="1" kern="1200" dirty="0" smtClean="0">
                <a:solidFill>
                  <a:schemeClr val="tx1"/>
                </a:solidFill>
                <a:effectLst/>
                <a:latin typeface="Times New Roman" pitchFamily="18" charset="0"/>
                <a:ea typeface="+mn-ea"/>
                <a:cs typeface="+mn-cs"/>
              </a:rPr>
              <a:t>Digital Routeing Guide</a:t>
            </a:r>
            <a:r>
              <a:rPr lang="en-GB" sz="1200" kern="1200" dirty="0" smtClean="0">
                <a:solidFill>
                  <a:schemeClr val="tx1"/>
                </a:solidFill>
                <a:effectLst/>
                <a:latin typeface="Times New Roman" pitchFamily="18" charset="0"/>
                <a:ea typeface="+mn-ea"/>
                <a:cs typeface="+mn-cs"/>
              </a:rPr>
              <a:t>).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effectLst/>
              <a:latin typeface="Times New Roman" pitchFamily="18"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Times New Roman" pitchFamily="18" charset="0"/>
                <a:ea typeface="+mn-ea"/>
                <a:cs typeface="+mn-cs"/>
              </a:rPr>
              <a:t>It is expected that the draft first edition of S-101 will be available for review this year.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effectLst/>
              <a:latin typeface="Times New Roman" pitchFamily="18"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Times New Roman" pitchFamily="18" charset="0"/>
                <a:ea typeface="+mn-ea"/>
                <a:cs typeface="+mn-cs"/>
              </a:rPr>
              <a:t>Work on specifying a S-101 test plan is in progress.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effectLst/>
              <a:latin typeface="Times New Roman" pitchFamily="18"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Times New Roman" pitchFamily="18" charset="0"/>
                <a:ea typeface="+mn-ea"/>
                <a:cs typeface="+mn-cs"/>
              </a:rPr>
              <a:t>Preliminary work has been initiated on nautical publications, surface currents and tidal products.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effectLst/>
              <a:latin typeface="Times New Roman" pitchFamily="18"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Times New Roman" pitchFamily="18" charset="0"/>
                <a:ea typeface="+mn-ea"/>
                <a:cs typeface="+mn-cs"/>
              </a:rPr>
              <a:t>The IHO is developing a generic template to guide the development of product specifications for any marine information overlays. </a:t>
            </a:r>
          </a:p>
          <a:p>
            <a:endParaRPr lang="en-GB" dirty="0"/>
          </a:p>
        </p:txBody>
      </p:sp>
      <p:sp>
        <p:nvSpPr>
          <p:cNvPr id="4" name="Slide Number Placeholder 3"/>
          <p:cNvSpPr>
            <a:spLocks noGrp="1"/>
          </p:cNvSpPr>
          <p:nvPr>
            <p:ph type="sldNum" sz="quarter" idx="10"/>
          </p:nvPr>
        </p:nvSpPr>
        <p:spPr/>
        <p:txBody>
          <a:bodyPr/>
          <a:lstStyle/>
          <a:p>
            <a:pPr>
              <a:defRPr/>
            </a:pPr>
            <a:fld id="{5B2C830D-15AD-4783-98BE-2949E2F9D790}" type="slidenum">
              <a:rPr lang="en-AU" smtClean="0"/>
              <a:pPr>
                <a:defRPr/>
              </a:pPr>
              <a:t>15</a:t>
            </a:fld>
            <a:endParaRPr lang="en-A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effectLst/>
                <a:latin typeface="Times New Roman" pitchFamily="18" charset="0"/>
                <a:ea typeface="+mn-ea"/>
                <a:cs typeface="+mn-cs"/>
              </a:rPr>
              <a:t>S-100 based Product Specifications being developed with other organizations include:</a:t>
            </a:r>
          </a:p>
          <a:p>
            <a:endParaRPr lang="en-GB" sz="1200" kern="1200" dirty="0" smtClean="0">
              <a:solidFill>
                <a:schemeClr val="tx1"/>
              </a:solidFill>
              <a:effectLst/>
              <a:latin typeface="Times New Roman" pitchFamily="18" charset="0"/>
              <a:ea typeface="+mn-ea"/>
              <a:cs typeface="+mn-cs"/>
            </a:endParaRPr>
          </a:p>
          <a:p>
            <a:pPr lvl="0"/>
            <a:r>
              <a:rPr lang="en-GB" sz="1200" kern="1200" dirty="0" smtClean="0">
                <a:solidFill>
                  <a:schemeClr val="tx1"/>
                </a:solidFill>
                <a:effectLst/>
                <a:latin typeface="Times New Roman" pitchFamily="18" charset="0"/>
                <a:ea typeface="+mn-ea"/>
                <a:cs typeface="+mn-cs"/>
              </a:rPr>
              <a:t>product specification for maritime boundaries data, developed by the United Nations Division for Ocean Affairs and the Law of the </a:t>
            </a:r>
            <a:r>
              <a:rPr lang="en-GB" sz="1200" kern="1200" dirty="0" smtClean="0">
                <a:solidFill>
                  <a:schemeClr val="tx1"/>
                </a:solidFill>
                <a:effectLst/>
                <a:latin typeface="Times New Roman" pitchFamily="18" charset="0"/>
                <a:ea typeface="+mn-ea"/>
                <a:cs typeface="+mn-cs"/>
              </a:rPr>
              <a:t>Sea (DOALOS);</a:t>
            </a:r>
            <a:endParaRPr lang="en-GB" sz="1200" kern="1200" dirty="0" smtClean="0">
              <a:solidFill>
                <a:schemeClr val="tx1"/>
              </a:solidFill>
              <a:effectLst/>
              <a:latin typeface="Times New Roman" pitchFamily="18" charset="0"/>
              <a:ea typeface="+mn-ea"/>
              <a:cs typeface="+mn-cs"/>
            </a:endParaRPr>
          </a:p>
          <a:p>
            <a:pPr lvl="0"/>
            <a:r>
              <a:rPr lang="en-GB" sz="1200" kern="1200" dirty="0" smtClean="0">
                <a:solidFill>
                  <a:schemeClr val="tx1"/>
                </a:solidFill>
                <a:effectLst/>
                <a:latin typeface="Times New Roman" pitchFamily="18" charset="0"/>
                <a:ea typeface="+mn-ea"/>
                <a:cs typeface="+mn-cs"/>
              </a:rPr>
              <a:t>product specification for sea ice, developed by the Expert Team on Sea Ice of the Joint Technical Commission for Oceanography and Marine Meteorology (JCOMM);</a:t>
            </a:r>
          </a:p>
          <a:p>
            <a:pPr lvl="0"/>
            <a:r>
              <a:rPr lang="en-GB" sz="1200" kern="1200" dirty="0" smtClean="0">
                <a:solidFill>
                  <a:schemeClr val="tx1"/>
                </a:solidFill>
                <a:effectLst/>
                <a:latin typeface="Times New Roman" pitchFamily="18" charset="0"/>
                <a:ea typeface="+mn-ea"/>
                <a:cs typeface="+mn-cs"/>
              </a:rPr>
              <a:t>product specification for ocean forecasts, developed by the Expert Team on Maritime Safety Services of JCOMM.</a:t>
            </a:r>
          </a:p>
          <a:p>
            <a:r>
              <a:rPr lang="en-GB" sz="1200" kern="1200" dirty="0" smtClean="0">
                <a:solidFill>
                  <a:schemeClr val="tx1"/>
                </a:solidFill>
                <a:effectLst/>
                <a:latin typeface="Times New Roman" pitchFamily="18" charset="0"/>
                <a:ea typeface="+mn-ea"/>
                <a:cs typeface="+mn-cs"/>
              </a:rPr>
              <a:t> </a:t>
            </a:r>
          </a:p>
          <a:p>
            <a:r>
              <a:rPr lang="en-GB" sz="1200" kern="1200" dirty="0" smtClean="0">
                <a:solidFill>
                  <a:schemeClr val="tx1"/>
                </a:solidFill>
                <a:effectLst/>
                <a:latin typeface="Times New Roman" pitchFamily="18" charset="0"/>
                <a:ea typeface="+mn-ea"/>
                <a:cs typeface="+mn-cs"/>
              </a:rPr>
              <a:t>Besides the IHO, two organizations are currently involved in maintaining domains within the S-100 Registry:</a:t>
            </a:r>
          </a:p>
          <a:p>
            <a:endParaRPr lang="en-GB" sz="1200" kern="1200" dirty="0" smtClean="0">
              <a:solidFill>
                <a:schemeClr val="tx1"/>
              </a:solidFill>
              <a:effectLst/>
              <a:latin typeface="Times New Roman" pitchFamily="18" charset="0"/>
              <a:ea typeface="+mn-ea"/>
              <a:cs typeface="+mn-cs"/>
            </a:endParaRPr>
          </a:p>
          <a:p>
            <a:pPr lvl="0"/>
            <a:r>
              <a:rPr lang="en-GB" sz="1200" kern="1200" dirty="0" smtClean="0">
                <a:solidFill>
                  <a:schemeClr val="tx1"/>
                </a:solidFill>
                <a:effectLst/>
                <a:latin typeface="Times New Roman" pitchFamily="18" charset="0"/>
                <a:ea typeface="+mn-ea"/>
                <a:cs typeface="+mn-cs"/>
              </a:rPr>
              <a:t>IALA for the domains related to Aids-to-Navigations and associated services; IALA has developed guidance documents on domain management procedures and product specifications preparation and will host a workshop on developing S-100 product specifications for e-Navigation in June 2013.</a:t>
            </a:r>
          </a:p>
          <a:p>
            <a:pPr lvl="0"/>
            <a:endParaRPr lang="en-GB" sz="1200" kern="1200" dirty="0" smtClean="0">
              <a:solidFill>
                <a:schemeClr val="tx1"/>
              </a:solidFill>
              <a:effectLst/>
              <a:latin typeface="Times New Roman" pitchFamily="18" charset="0"/>
              <a:ea typeface="+mn-ea"/>
              <a:cs typeface="+mn-cs"/>
            </a:endParaRPr>
          </a:p>
          <a:p>
            <a:pPr lvl="0"/>
            <a:r>
              <a:rPr lang="en-GB" sz="1200" kern="1200" dirty="0" smtClean="0">
                <a:solidFill>
                  <a:schemeClr val="tx1"/>
                </a:solidFill>
                <a:effectLst/>
                <a:latin typeface="Times New Roman" pitchFamily="18" charset="0"/>
                <a:ea typeface="+mn-ea"/>
                <a:cs typeface="+mn-cs"/>
              </a:rPr>
              <a:t>the Inland ENC Harmonization Group (IEHG) for the Inland ENC domain; that group is following the development of S-101, and intends to align the product specification for Inland ENCs with S-101.</a:t>
            </a:r>
          </a:p>
          <a:p>
            <a:endParaRPr lang="en-GB" dirty="0"/>
          </a:p>
        </p:txBody>
      </p:sp>
      <p:sp>
        <p:nvSpPr>
          <p:cNvPr id="4" name="Slide Number Placeholder 3"/>
          <p:cNvSpPr>
            <a:spLocks noGrp="1"/>
          </p:cNvSpPr>
          <p:nvPr>
            <p:ph type="sldNum" sz="quarter" idx="10"/>
          </p:nvPr>
        </p:nvSpPr>
        <p:spPr/>
        <p:txBody>
          <a:bodyPr/>
          <a:lstStyle/>
          <a:p>
            <a:pPr>
              <a:defRPr/>
            </a:pPr>
            <a:fld id="{5B2C830D-15AD-4783-98BE-2949E2F9D790}" type="slidenum">
              <a:rPr lang="en-AU" smtClean="0"/>
              <a:pPr>
                <a:defRPr/>
              </a:pPr>
              <a:t>16</a:t>
            </a:fld>
            <a:endParaRPr lang="en-A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effectLst/>
                <a:latin typeface="Times New Roman" pitchFamily="18" charset="0"/>
                <a:ea typeface="+mn-ea"/>
                <a:cs typeface="+mn-cs"/>
              </a:rPr>
              <a:t>The time scale for the take up of the new S-100 environment is not defined yet. </a:t>
            </a:r>
            <a:endParaRPr lang="en-GB" sz="1200" kern="1200" dirty="0">
              <a:solidFill>
                <a:schemeClr val="tx1"/>
              </a:solidFill>
              <a:effectLst/>
              <a:latin typeface="Times New Roman" pitchFamily="18" charset="0"/>
              <a:ea typeface="+mn-ea"/>
              <a:cs typeface="+mn-cs"/>
            </a:endParaRPr>
          </a:p>
        </p:txBody>
      </p:sp>
      <p:sp>
        <p:nvSpPr>
          <p:cNvPr id="4" name="Slide Number Placeholder 3"/>
          <p:cNvSpPr>
            <a:spLocks noGrp="1"/>
          </p:cNvSpPr>
          <p:nvPr>
            <p:ph type="sldNum" sz="quarter" idx="10"/>
          </p:nvPr>
        </p:nvSpPr>
        <p:spPr/>
        <p:txBody>
          <a:bodyPr/>
          <a:lstStyle/>
          <a:p>
            <a:pPr>
              <a:defRPr/>
            </a:pPr>
            <a:fld id="{5B2C830D-15AD-4783-98BE-2949E2F9D790}" type="slidenum">
              <a:rPr lang="en-AU" smtClean="0"/>
              <a:pPr>
                <a:defRPr/>
              </a:pPr>
              <a:t>17</a:t>
            </a:fld>
            <a:endParaRPr lang="en-A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Times New Roman" pitchFamily="18" charset="0"/>
                <a:ea typeface="+mn-ea"/>
                <a:cs typeface="+mn-cs"/>
              </a:rPr>
              <a:t>The IMO strategy for the development and implementation of e-Navigation has identified the need for “an internationally agreed common data structure” that allows information to be exchanged, read and interpreted by ship-borne and shore-based ICT systems. </a:t>
            </a:r>
          </a:p>
          <a:p>
            <a:endParaRPr lang="en-GB" sz="1200" kern="1200" dirty="0" smtClean="0">
              <a:solidFill>
                <a:schemeClr val="tx1"/>
              </a:solidFill>
              <a:effectLst/>
              <a:latin typeface="Times New Roman" pitchFamily="18" charset="0"/>
              <a:ea typeface="+mn-ea"/>
              <a:cs typeface="+mn-cs"/>
            </a:endParaRPr>
          </a:p>
          <a:p>
            <a:r>
              <a:rPr lang="en-GB" sz="1200" kern="1200" dirty="0" smtClean="0">
                <a:solidFill>
                  <a:schemeClr val="tx1"/>
                </a:solidFill>
                <a:effectLst/>
                <a:latin typeface="Times New Roman" pitchFamily="18" charset="0"/>
                <a:ea typeface="+mn-ea"/>
                <a:cs typeface="+mn-cs"/>
              </a:rPr>
              <a:t>It is foreseen that the development of the so-called “Common Maritime Data Structure” (CMDS) will be an incremental process driven by user requirements. </a:t>
            </a:r>
          </a:p>
          <a:p>
            <a:endParaRPr lang="en-GB" sz="1200" kern="1200" dirty="0" smtClean="0">
              <a:solidFill>
                <a:schemeClr val="tx1"/>
              </a:solidFill>
              <a:effectLst/>
              <a:latin typeface="Times New Roman" pitchFamily="18" charset="0"/>
              <a:ea typeface="+mn-ea"/>
              <a:cs typeface="+mn-cs"/>
            </a:endParaRPr>
          </a:p>
          <a:p>
            <a:r>
              <a:rPr lang="en-GB" sz="1200" kern="1200" dirty="0" smtClean="0">
                <a:solidFill>
                  <a:schemeClr val="tx1"/>
                </a:solidFill>
                <a:effectLst/>
                <a:latin typeface="Times New Roman" pitchFamily="18" charset="0"/>
                <a:ea typeface="+mn-ea"/>
                <a:cs typeface="+mn-cs"/>
              </a:rPr>
              <a:t>In that context, the e-Navigation doctrine under development by the IMO e-Navigation Correspondence Group has agreed that S-100 is an appropriate baseline standard for creating a framework for e-Navigation data access and services under the scope of SOLAS. </a:t>
            </a:r>
          </a:p>
          <a:p>
            <a:endParaRPr lang="en-GB" sz="1200" kern="1200" dirty="0" smtClean="0">
              <a:solidFill>
                <a:schemeClr val="tx1"/>
              </a:solidFill>
              <a:effectLst/>
              <a:latin typeface="Times New Roman" pitchFamily="18" charset="0"/>
              <a:ea typeface="+mn-ea"/>
              <a:cs typeface="+mn-cs"/>
            </a:endParaRPr>
          </a:p>
          <a:p>
            <a:r>
              <a:rPr lang="en-GB" sz="1200" kern="1200" dirty="0" smtClean="0">
                <a:solidFill>
                  <a:schemeClr val="tx1"/>
                </a:solidFill>
                <a:effectLst/>
                <a:latin typeface="Times New Roman" pitchFamily="18" charset="0"/>
                <a:ea typeface="+mn-ea"/>
                <a:cs typeface="+mn-cs"/>
              </a:rPr>
              <a:t>To support this, the IMO has agreed the establishment of an IMO/IHO Harmonization Group on Data Modelling to lead future work in that direction.</a:t>
            </a:r>
          </a:p>
          <a:p>
            <a:r>
              <a:rPr lang="en-GB" sz="1200" kern="1200" dirty="0" smtClean="0">
                <a:solidFill>
                  <a:schemeClr val="tx1"/>
                </a:solidFill>
                <a:effectLst/>
                <a:latin typeface="Times New Roman" pitchFamily="18" charset="0"/>
                <a:ea typeface="+mn-ea"/>
                <a:cs typeface="+mn-cs"/>
              </a:rPr>
              <a:t> </a:t>
            </a:r>
          </a:p>
          <a:p>
            <a:r>
              <a:rPr lang="en-GB" sz="1200" kern="1200" dirty="0" smtClean="0">
                <a:solidFill>
                  <a:schemeClr val="tx1"/>
                </a:solidFill>
                <a:effectLst/>
                <a:latin typeface="Times New Roman" pitchFamily="18" charset="0"/>
                <a:ea typeface="+mn-ea"/>
                <a:cs typeface="+mn-cs"/>
              </a:rPr>
              <a:t>Test beds using S-100 based data models have been carried out or are in progress as part of the development of the IMO e-navigation concept.</a:t>
            </a:r>
          </a:p>
          <a:p>
            <a:endParaRPr lang="en-GB" dirty="0"/>
          </a:p>
        </p:txBody>
      </p:sp>
      <p:sp>
        <p:nvSpPr>
          <p:cNvPr id="4" name="Slide Number Placeholder 3"/>
          <p:cNvSpPr>
            <a:spLocks noGrp="1"/>
          </p:cNvSpPr>
          <p:nvPr>
            <p:ph type="sldNum" sz="quarter" idx="10"/>
          </p:nvPr>
        </p:nvSpPr>
        <p:spPr/>
        <p:txBody>
          <a:bodyPr/>
          <a:lstStyle/>
          <a:p>
            <a:pPr>
              <a:defRPr/>
            </a:pPr>
            <a:fld id="{5B2C830D-15AD-4783-98BE-2949E2F9D790}" type="slidenum">
              <a:rPr lang="en-AU" smtClean="0"/>
              <a:pPr>
                <a:defRPr/>
              </a:pPr>
              <a:t>18</a:t>
            </a:fld>
            <a:endParaRPr lang="en-AU"/>
          </a:p>
        </p:txBody>
      </p:sp>
    </p:spTree>
    <p:extLst>
      <p:ext uri="{BB962C8B-B14F-4D97-AF65-F5344CB8AC3E}">
        <p14:creationId xmlns:p14="http://schemas.microsoft.com/office/powerpoint/2010/main" xmlns="" val="3722024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Times New Roman" pitchFamily="18" charset="0"/>
                <a:ea typeface="+mn-ea"/>
                <a:cs typeface="+mn-cs"/>
              </a:rPr>
              <a:t>Maritime Spatial Planning relies on the existence of a Marine Spatial Data Infrastructure (MSDI). </a:t>
            </a:r>
          </a:p>
          <a:p>
            <a:endParaRPr lang="en-GB" sz="1200" kern="1200" dirty="0" smtClean="0">
              <a:solidFill>
                <a:schemeClr val="tx1"/>
              </a:solidFill>
              <a:effectLst/>
              <a:latin typeface="Times New Roman" pitchFamily="18" charset="0"/>
              <a:ea typeface="+mn-ea"/>
              <a:cs typeface="+mn-cs"/>
            </a:endParaRPr>
          </a:p>
          <a:p>
            <a:r>
              <a:rPr lang="en-GB" sz="1200" kern="1200" dirty="0" smtClean="0">
                <a:solidFill>
                  <a:schemeClr val="tx1"/>
                </a:solidFill>
                <a:effectLst/>
                <a:latin typeface="Times New Roman" pitchFamily="18" charset="0"/>
                <a:ea typeface="+mn-ea"/>
                <a:cs typeface="+mn-cs"/>
              </a:rPr>
              <a:t>Spatial Data Infrastructure (SDI) is a term used to summarise a range of activities, processes, relationships and physical entities that, taken together, provide for integrated management of spatial data, information and services. </a:t>
            </a:r>
          </a:p>
          <a:p>
            <a:endParaRPr lang="en-GB" sz="1200" kern="1200" dirty="0" smtClean="0">
              <a:solidFill>
                <a:schemeClr val="tx1"/>
              </a:solidFill>
              <a:effectLst/>
              <a:latin typeface="Times New Roman" pitchFamily="18" charset="0"/>
              <a:ea typeface="+mn-ea"/>
              <a:cs typeface="+mn-cs"/>
            </a:endParaRPr>
          </a:p>
          <a:p>
            <a:r>
              <a:rPr lang="en-GB" sz="1200" kern="1200" dirty="0" smtClean="0">
                <a:solidFill>
                  <a:schemeClr val="tx1"/>
                </a:solidFill>
                <a:effectLst/>
                <a:latin typeface="Times New Roman" pitchFamily="18" charset="0"/>
                <a:ea typeface="+mn-ea"/>
                <a:cs typeface="+mn-cs"/>
              </a:rPr>
              <a:t>MSDI is the marine component of an SDI. </a:t>
            </a:r>
          </a:p>
          <a:p>
            <a:endParaRPr lang="en-GB" sz="1200" kern="1200" dirty="0" smtClean="0">
              <a:solidFill>
                <a:schemeClr val="tx1"/>
              </a:solidFill>
              <a:effectLst/>
              <a:latin typeface="Times New Roman" pitchFamily="18" charset="0"/>
              <a:ea typeface="+mn-ea"/>
              <a:cs typeface="+mn-cs"/>
            </a:endParaRPr>
          </a:p>
          <a:p>
            <a:r>
              <a:rPr lang="en-GB" sz="1200" kern="1200" dirty="0" smtClean="0">
                <a:solidFill>
                  <a:schemeClr val="tx1"/>
                </a:solidFill>
                <a:effectLst/>
                <a:latin typeface="Times New Roman" pitchFamily="18" charset="0"/>
                <a:ea typeface="+mn-ea"/>
                <a:cs typeface="+mn-cs"/>
              </a:rPr>
              <a:t>There are myriad uses supported by MSDI, such as:</a:t>
            </a:r>
          </a:p>
          <a:p>
            <a:endParaRPr lang="en-GB" sz="1200" kern="1200" dirty="0" smtClean="0">
              <a:solidFill>
                <a:schemeClr val="tx1"/>
              </a:solidFill>
              <a:effectLst/>
              <a:latin typeface="Times New Roman" pitchFamily="18" charset="0"/>
              <a:ea typeface="+mn-ea"/>
              <a:cs typeface="+mn-cs"/>
            </a:endParaRPr>
          </a:p>
          <a:p>
            <a:pPr lvl="0"/>
            <a:r>
              <a:rPr lang="en-GB" sz="1200" kern="1200" dirty="0" smtClean="0">
                <a:solidFill>
                  <a:schemeClr val="tx1"/>
                </a:solidFill>
                <a:effectLst/>
                <a:latin typeface="Times New Roman" pitchFamily="18" charset="0"/>
                <a:ea typeface="+mn-ea"/>
                <a:cs typeface="+mn-cs"/>
              </a:rPr>
              <a:t>Habitat mapping &amp; heritage assessment,</a:t>
            </a:r>
          </a:p>
          <a:p>
            <a:pPr lvl="0"/>
            <a:r>
              <a:rPr lang="en-GB" sz="1200" kern="1200" dirty="0" smtClean="0">
                <a:solidFill>
                  <a:schemeClr val="tx1"/>
                </a:solidFill>
                <a:effectLst/>
                <a:latin typeface="Times New Roman" pitchFamily="18" charset="0"/>
                <a:ea typeface="+mn-ea"/>
                <a:cs typeface="+mn-cs"/>
              </a:rPr>
              <a:t>Conservation assessment &amp; designation,</a:t>
            </a:r>
          </a:p>
          <a:p>
            <a:pPr lvl="0"/>
            <a:r>
              <a:rPr lang="en-GB" sz="1200" kern="1200" dirty="0" smtClean="0">
                <a:solidFill>
                  <a:schemeClr val="tx1"/>
                </a:solidFill>
                <a:effectLst/>
                <a:latin typeface="Times New Roman" pitchFamily="18" charset="0"/>
                <a:ea typeface="+mn-ea"/>
                <a:cs typeface="+mn-cs"/>
              </a:rPr>
              <a:t>Site selection (e.g. renewable energy and oil &amp; gas extraction),</a:t>
            </a:r>
          </a:p>
          <a:p>
            <a:pPr lvl="0"/>
            <a:r>
              <a:rPr lang="en-GB" sz="1200" kern="1200" dirty="0" smtClean="0">
                <a:solidFill>
                  <a:schemeClr val="tx1"/>
                </a:solidFill>
                <a:effectLst/>
                <a:latin typeface="Times New Roman" pitchFamily="18" charset="0"/>
                <a:ea typeface="+mn-ea"/>
                <a:cs typeface="+mn-cs"/>
              </a:rPr>
              <a:t>Route optimisation,</a:t>
            </a:r>
          </a:p>
          <a:p>
            <a:pPr lvl="0"/>
            <a:r>
              <a:rPr lang="en-GB" sz="1200" kern="1200" dirty="0" smtClean="0">
                <a:solidFill>
                  <a:schemeClr val="tx1"/>
                </a:solidFill>
                <a:effectLst/>
                <a:latin typeface="Times New Roman" pitchFamily="18" charset="0"/>
                <a:ea typeface="+mn-ea"/>
                <a:cs typeface="+mn-cs"/>
              </a:rPr>
              <a:t>Vessel location and disposal monitoring,</a:t>
            </a:r>
          </a:p>
          <a:p>
            <a:pPr lvl="0"/>
            <a:r>
              <a:rPr lang="en-GB" sz="1200" kern="1200" dirty="0" smtClean="0">
                <a:solidFill>
                  <a:schemeClr val="tx1"/>
                </a:solidFill>
                <a:effectLst/>
                <a:latin typeface="Times New Roman" pitchFamily="18" charset="0"/>
                <a:ea typeface="+mn-ea"/>
                <a:cs typeface="+mn-cs"/>
              </a:rPr>
              <a:t>Homeland security and defence,</a:t>
            </a:r>
          </a:p>
          <a:p>
            <a:pPr lvl="0"/>
            <a:r>
              <a:rPr lang="en-GB" sz="1200" kern="1200" dirty="0" smtClean="0">
                <a:solidFill>
                  <a:schemeClr val="tx1"/>
                </a:solidFill>
                <a:effectLst/>
                <a:latin typeface="Times New Roman" pitchFamily="18" charset="0"/>
                <a:ea typeface="+mn-ea"/>
                <a:cs typeface="+mn-cs"/>
              </a:rPr>
              <a:t>Aggregates extraction,</a:t>
            </a:r>
          </a:p>
          <a:p>
            <a:pPr lvl="0"/>
            <a:r>
              <a:rPr lang="en-GB" sz="1200" kern="1200" dirty="0" smtClean="0">
                <a:solidFill>
                  <a:schemeClr val="tx1"/>
                </a:solidFill>
                <a:effectLst/>
                <a:latin typeface="Times New Roman" pitchFamily="18" charset="0"/>
                <a:ea typeface="+mn-ea"/>
                <a:cs typeface="+mn-cs"/>
              </a:rPr>
              <a:t>Fisheries regulation,</a:t>
            </a:r>
          </a:p>
          <a:p>
            <a:pPr lvl="0"/>
            <a:r>
              <a:rPr lang="en-GB" sz="1200" kern="1200" dirty="0" smtClean="0">
                <a:solidFill>
                  <a:schemeClr val="tx1"/>
                </a:solidFill>
                <a:effectLst/>
                <a:latin typeface="Times New Roman" pitchFamily="18" charset="0"/>
                <a:ea typeface="+mn-ea"/>
                <a:cs typeface="+mn-cs"/>
              </a:rPr>
              <a:t>Coastal protection &amp; shoreline management,</a:t>
            </a:r>
          </a:p>
          <a:p>
            <a:pPr lvl="0"/>
            <a:r>
              <a:rPr lang="en-GB" sz="1200" kern="1200" dirty="0" smtClean="0">
                <a:solidFill>
                  <a:schemeClr val="tx1"/>
                </a:solidFill>
                <a:effectLst/>
                <a:latin typeface="Times New Roman" pitchFamily="18" charset="0"/>
                <a:ea typeface="+mn-ea"/>
                <a:cs typeface="+mn-cs"/>
              </a:rPr>
              <a:t>Licensing &amp; consent evaluation,</a:t>
            </a:r>
          </a:p>
          <a:p>
            <a:pPr lvl="0"/>
            <a:r>
              <a:rPr lang="en-GB" sz="1200" kern="1200" dirty="0" smtClean="0">
                <a:solidFill>
                  <a:schemeClr val="tx1"/>
                </a:solidFill>
                <a:effectLst/>
                <a:latin typeface="Times New Roman" pitchFamily="18" charset="0"/>
                <a:ea typeface="+mn-ea"/>
                <a:cs typeface="+mn-cs"/>
              </a:rPr>
              <a:t>Emergency planning &amp; management,</a:t>
            </a:r>
          </a:p>
          <a:p>
            <a:pPr lvl="0"/>
            <a:r>
              <a:rPr lang="en-GB" sz="1200" kern="1200" dirty="0" smtClean="0">
                <a:solidFill>
                  <a:schemeClr val="tx1"/>
                </a:solidFill>
                <a:effectLst/>
                <a:latin typeface="Times New Roman" pitchFamily="18" charset="0"/>
                <a:ea typeface="+mn-ea"/>
                <a:cs typeface="+mn-cs"/>
              </a:rPr>
              <a:t>Survey planning &amp; execution.</a:t>
            </a:r>
          </a:p>
          <a:p>
            <a:r>
              <a:rPr lang="en-GB" sz="1200" kern="1200" dirty="0" smtClean="0">
                <a:solidFill>
                  <a:schemeClr val="tx1"/>
                </a:solidFill>
                <a:effectLst/>
                <a:latin typeface="Times New Roman" pitchFamily="18" charset="0"/>
                <a:ea typeface="+mn-ea"/>
                <a:cs typeface="+mn-cs"/>
              </a:rPr>
              <a:t> </a:t>
            </a:r>
          </a:p>
          <a:p>
            <a:r>
              <a:rPr lang="en-GB" sz="1200" kern="1200" dirty="0" smtClean="0">
                <a:solidFill>
                  <a:schemeClr val="tx1"/>
                </a:solidFill>
                <a:effectLst/>
                <a:latin typeface="Times New Roman" pitchFamily="18" charset="0"/>
                <a:ea typeface="+mn-ea"/>
                <a:cs typeface="+mn-cs"/>
              </a:rPr>
              <a:t>The most important element of an MSDI is the information content. </a:t>
            </a:r>
          </a:p>
          <a:p>
            <a:endParaRPr lang="en-GB" sz="1200" kern="1200" dirty="0" smtClean="0">
              <a:solidFill>
                <a:schemeClr val="tx1"/>
              </a:solidFill>
              <a:effectLst/>
              <a:latin typeface="Times New Roman" pitchFamily="18" charset="0"/>
              <a:ea typeface="+mn-ea"/>
              <a:cs typeface="+mn-cs"/>
            </a:endParaRPr>
          </a:p>
          <a:p>
            <a:r>
              <a:rPr lang="en-GB" sz="1200" kern="1200" dirty="0" smtClean="0">
                <a:solidFill>
                  <a:schemeClr val="tx1"/>
                </a:solidFill>
                <a:effectLst/>
                <a:latin typeface="Times New Roman" pitchFamily="18" charset="0"/>
                <a:ea typeface="+mn-ea"/>
                <a:cs typeface="+mn-cs"/>
              </a:rPr>
              <a:t>At the core of this information is reference information, i.e. the common datasets, themes or spatial data layers that most people use most of the time and which collectively make up a digital base “map” that can be viewed and queried. </a:t>
            </a:r>
          </a:p>
          <a:p>
            <a:endParaRPr lang="en-GB" sz="1200" kern="1200" dirty="0" smtClean="0">
              <a:solidFill>
                <a:schemeClr val="tx1"/>
              </a:solidFill>
              <a:effectLst/>
              <a:latin typeface="Times New Roman" pitchFamily="18" charset="0"/>
              <a:ea typeface="+mn-ea"/>
              <a:cs typeface="+mn-cs"/>
            </a:endParaRPr>
          </a:p>
          <a:p>
            <a:r>
              <a:rPr lang="en-GB" sz="1200" kern="1200" dirty="0" smtClean="0">
                <a:solidFill>
                  <a:schemeClr val="tx1"/>
                </a:solidFill>
                <a:effectLst/>
                <a:latin typeface="Times New Roman" pitchFamily="18" charset="0"/>
                <a:ea typeface="+mn-ea"/>
                <a:cs typeface="+mn-cs"/>
              </a:rPr>
              <a:t>This base “map” can be overlaid by additional thematic layers as required.</a:t>
            </a:r>
          </a:p>
          <a:p>
            <a:r>
              <a:rPr lang="en-GB" sz="1200" kern="1200" dirty="0" smtClean="0">
                <a:solidFill>
                  <a:schemeClr val="tx1"/>
                </a:solidFill>
                <a:effectLst/>
                <a:latin typeface="Times New Roman" pitchFamily="18" charset="0"/>
                <a:ea typeface="+mn-ea"/>
                <a:cs typeface="+mn-cs"/>
              </a:rPr>
              <a:t> </a:t>
            </a:r>
          </a:p>
          <a:p>
            <a:r>
              <a:rPr lang="en-GB" sz="1200" kern="1200" dirty="0" smtClean="0">
                <a:solidFill>
                  <a:schemeClr val="tx1"/>
                </a:solidFill>
                <a:effectLst/>
                <a:latin typeface="Times New Roman" pitchFamily="18" charset="0"/>
                <a:ea typeface="+mn-ea"/>
                <a:cs typeface="+mn-cs"/>
              </a:rPr>
              <a:t>For HOs used to supporting nautical charting requirements, the development of an MSDI requires them to extend the management and dissemination of their underpinning hydrographic information to meet a wider user community in an integrated and standardized manner. </a:t>
            </a:r>
          </a:p>
          <a:p>
            <a:endParaRPr lang="en-GB" sz="1200" kern="1200" dirty="0" smtClean="0">
              <a:solidFill>
                <a:schemeClr val="tx1"/>
              </a:solidFill>
              <a:effectLst/>
              <a:latin typeface="Times New Roman" pitchFamily="18" charset="0"/>
              <a:ea typeface="+mn-ea"/>
              <a:cs typeface="+mn-cs"/>
            </a:endParaRPr>
          </a:p>
          <a:p>
            <a:r>
              <a:rPr lang="en-GB" sz="1200" kern="1200" dirty="0" smtClean="0">
                <a:solidFill>
                  <a:schemeClr val="tx1"/>
                </a:solidFill>
                <a:effectLst/>
                <a:latin typeface="Times New Roman" pitchFamily="18" charset="0"/>
                <a:ea typeface="+mn-ea"/>
                <a:cs typeface="+mn-cs"/>
              </a:rPr>
              <a:t>S-100 offers the appropriate framework for such development.</a:t>
            </a:r>
          </a:p>
          <a:p>
            <a:endParaRPr lang="en-GB" dirty="0"/>
          </a:p>
        </p:txBody>
      </p:sp>
      <p:sp>
        <p:nvSpPr>
          <p:cNvPr id="4" name="Slide Number Placeholder 3"/>
          <p:cNvSpPr>
            <a:spLocks noGrp="1"/>
          </p:cNvSpPr>
          <p:nvPr>
            <p:ph type="sldNum" sz="quarter" idx="10"/>
          </p:nvPr>
        </p:nvSpPr>
        <p:spPr/>
        <p:txBody>
          <a:bodyPr/>
          <a:lstStyle/>
          <a:p>
            <a:pPr>
              <a:defRPr/>
            </a:pPr>
            <a:fld id="{5B2C830D-15AD-4783-98BE-2949E2F9D790}" type="slidenum">
              <a:rPr lang="en-AU" smtClean="0"/>
              <a:pPr>
                <a:defRPr/>
              </a:pPr>
              <a:t>19</a:t>
            </a:fld>
            <a:endParaRPr lang="en-AU"/>
          </a:p>
        </p:txBody>
      </p:sp>
    </p:spTree>
    <p:extLst>
      <p:ext uri="{BB962C8B-B14F-4D97-AF65-F5344CB8AC3E}">
        <p14:creationId xmlns:p14="http://schemas.microsoft.com/office/powerpoint/2010/main" xmlns="" val="903853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effectLst/>
                <a:latin typeface="Times New Roman" pitchFamily="18" charset="0"/>
                <a:ea typeface="+mn-ea"/>
                <a:cs typeface="+mn-cs"/>
              </a:rPr>
              <a:t>The first IHO format for the exchange of digital hydrographic data was adopted in 1987, aiming at facilitating the exchange of data between Hydrographic Offices.  </a:t>
            </a:r>
          </a:p>
          <a:p>
            <a:endParaRPr lang="en-GB" sz="1200" kern="1200" dirty="0" smtClean="0">
              <a:solidFill>
                <a:schemeClr val="tx1"/>
              </a:solidFill>
              <a:effectLst/>
              <a:latin typeface="Times New Roman" pitchFamily="18" charset="0"/>
              <a:ea typeface="+mn-ea"/>
              <a:cs typeface="+mn-cs"/>
            </a:endParaRPr>
          </a:p>
          <a:p>
            <a:r>
              <a:rPr lang="en-GB" sz="1200" kern="1200" dirty="0" smtClean="0">
                <a:solidFill>
                  <a:schemeClr val="tx1"/>
                </a:solidFill>
                <a:effectLst/>
                <a:latin typeface="Times New Roman" pitchFamily="18" charset="0"/>
                <a:ea typeface="+mn-ea"/>
                <a:cs typeface="+mn-cs"/>
              </a:rPr>
              <a:t>It was then expanded and described in IHO Publication S-57 - </a:t>
            </a:r>
            <a:r>
              <a:rPr lang="en-GB" sz="1200" i="1" kern="1200" dirty="0" smtClean="0">
                <a:solidFill>
                  <a:schemeClr val="tx1"/>
                </a:solidFill>
                <a:effectLst/>
                <a:latin typeface="Times New Roman" pitchFamily="18" charset="0"/>
                <a:ea typeface="+mn-ea"/>
                <a:cs typeface="+mn-cs"/>
              </a:rPr>
              <a:t>Transfer Standard for Digital Hydrographic Data</a:t>
            </a:r>
            <a:r>
              <a:rPr lang="en-GB" sz="1200" kern="1200" dirty="0" smtClean="0">
                <a:solidFill>
                  <a:schemeClr val="tx1"/>
                </a:solidFill>
                <a:effectLst/>
                <a:latin typeface="Times New Roman" pitchFamily="18" charset="0"/>
                <a:ea typeface="+mn-ea"/>
                <a:cs typeface="+mn-cs"/>
              </a:rPr>
              <a:t>.  </a:t>
            </a:r>
          </a:p>
          <a:p>
            <a:endParaRPr lang="en-GB" sz="1200" kern="1200" dirty="0" smtClean="0">
              <a:solidFill>
                <a:schemeClr val="tx1"/>
              </a:solidFill>
              <a:effectLst/>
              <a:latin typeface="Times New Roman" pitchFamily="18" charset="0"/>
              <a:ea typeface="+mn-ea"/>
              <a:cs typeface="+mn-cs"/>
            </a:endParaRPr>
          </a:p>
          <a:p>
            <a:r>
              <a:rPr lang="en-GB" sz="1200" kern="1200" dirty="0" smtClean="0">
                <a:solidFill>
                  <a:schemeClr val="tx1"/>
                </a:solidFill>
                <a:effectLst/>
                <a:latin typeface="Times New Roman" pitchFamily="18" charset="0"/>
                <a:ea typeface="+mn-ea"/>
                <a:cs typeface="+mn-cs"/>
              </a:rPr>
              <a:t>The first edition of S-57 was published in 1992.  </a:t>
            </a:r>
          </a:p>
          <a:p>
            <a:endParaRPr lang="en-GB" sz="1200" kern="1200" dirty="0" smtClean="0">
              <a:solidFill>
                <a:schemeClr val="tx1"/>
              </a:solidFill>
              <a:effectLst/>
              <a:latin typeface="Times New Roman" pitchFamily="18" charset="0"/>
              <a:ea typeface="+mn-ea"/>
              <a:cs typeface="+mn-cs"/>
            </a:endParaRPr>
          </a:p>
          <a:p>
            <a:r>
              <a:rPr lang="en-GB" sz="1200" kern="1200" dirty="0" smtClean="0">
                <a:solidFill>
                  <a:schemeClr val="tx1"/>
                </a:solidFill>
                <a:effectLst/>
                <a:latin typeface="Times New Roman" pitchFamily="18" charset="0"/>
                <a:ea typeface="+mn-ea"/>
                <a:cs typeface="+mn-cs"/>
              </a:rPr>
              <a:t>The current edition, S-57 Edition 3.1 issued in November 2000, is “frozen”. </a:t>
            </a:r>
          </a:p>
          <a:p>
            <a:endParaRPr lang="en-GB" sz="1200" kern="1200" dirty="0" smtClean="0">
              <a:solidFill>
                <a:schemeClr val="tx1"/>
              </a:solidFill>
              <a:effectLst/>
              <a:latin typeface="Times New Roman" pitchFamily="18" charset="0"/>
              <a:ea typeface="+mn-ea"/>
              <a:cs typeface="+mn-cs"/>
            </a:endParaRPr>
          </a:p>
          <a:p>
            <a:r>
              <a:rPr lang="en-GB" sz="1200" kern="1200" dirty="0" smtClean="0">
                <a:solidFill>
                  <a:schemeClr val="tx1"/>
                </a:solidFill>
                <a:effectLst/>
                <a:latin typeface="Times New Roman" pitchFamily="18" charset="0"/>
                <a:ea typeface="+mn-ea"/>
                <a:cs typeface="+mn-cs"/>
              </a:rPr>
              <a:t>S-57 will remain valid until no longer required.</a:t>
            </a:r>
          </a:p>
          <a:p>
            <a:r>
              <a:rPr lang="en-GB" sz="1200" kern="1200" dirty="0" smtClean="0">
                <a:solidFill>
                  <a:schemeClr val="tx1"/>
                </a:solidFill>
                <a:effectLst/>
                <a:latin typeface="Times New Roman" pitchFamily="18" charset="0"/>
                <a:ea typeface="+mn-ea"/>
                <a:cs typeface="+mn-cs"/>
              </a:rPr>
              <a:t> </a:t>
            </a:r>
          </a:p>
          <a:p>
            <a:r>
              <a:rPr lang="en-GB" sz="1200" kern="1200" dirty="0" smtClean="0">
                <a:solidFill>
                  <a:schemeClr val="tx1"/>
                </a:solidFill>
                <a:effectLst/>
                <a:latin typeface="Times New Roman" pitchFamily="18" charset="0"/>
                <a:ea typeface="+mn-ea"/>
                <a:cs typeface="+mn-cs"/>
              </a:rPr>
              <a:t>S-57 evolved primarily to meet the Electronic Navigational Chart (ENC) requirement called for in an IMO-compliant Electronic Chart Display and Information System (ECDIS). </a:t>
            </a:r>
            <a:endParaRPr lang="en-GB" dirty="0"/>
          </a:p>
        </p:txBody>
      </p:sp>
      <p:sp>
        <p:nvSpPr>
          <p:cNvPr id="4" name="Slide Number Placeholder 3"/>
          <p:cNvSpPr>
            <a:spLocks noGrp="1"/>
          </p:cNvSpPr>
          <p:nvPr>
            <p:ph type="sldNum" sz="quarter" idx="10"/>
          </p:nvPr>
        </p:nvSpPr>
        <p:spPr/>
        <p:txBody>
          <a:bodyPr/>
          <a:lstStyle/>
          <a:p>
            <a:pPr>
              <a:defRPr/>
            </a:pPr>
            <a:fld id="{5B2C830D-15AD-4783-98BE-2949E2F9D790}" type="slidenum">
              <a:rPr lang="en-AU" smtClean="0"/>
              <a:pPr>
                <a:defRPr/>
              </a:pPr>
              <a:t>2</a:t>
            </a:fld>
            <a:endParaRPr lang="en-A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5B2C830D-15AD-4783-98BE-2949E2F9D790}" type="slidenum">
              <a:rPr lang="en-AU" smtClean="0"/>
              <a:pPr>
                <a:defRPr/>
              </a:pPr>
              <a:t>20</a:t>
            </a:fld>
            <a:endParaRPr lang="en-A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effectLst/>
                <a:latin typeface="Times New Roman" pitchFamily="18" charset="0"/>
                <a:ea typeface="+mn-ea"/>
                <a:cs typeface="+mn-cs"/>
              </a:rPr>
              <a:t>As far as ENCs themselves are concerned, a recent impact survey of the stakeholders shows little enthusiasm for moving to S-101 ENCs in the very near future;</a:t>
            </a:r>
            <a:r>
              <a:rPr lang="en-GB" sz="1200" kern="1200" baseline="0" dirty="0" smtClean="0">
                <a:solidFill>
                  <a:schemeClr val="tx1"/>
                </a:solidFill>
                <a:effectLst/>
                <a:latin typeface="Times New Roman" pitchFamily="18" charset="0"/>
                <a:ea typeface="+mn-ea"/>
                <a:cs typeface="+mn-cs"/>
              </a:rPr>
              <a:t> at present there appears no compelling need.</a:t>
            </a:r>
            <a:endParaRPr lang="en-GB" sz="1200" kern="1200" dirty="0" smtClean="0">
              <a:solidFill>
                <a:schemeClr val="tx1"/>
              </a:solidFill>
              <a:effectLst/>
              <a:latin typeface="Times New Roman" pitchFamily="18" charset="0"/>
              <a:ea typeface="+mn-ea"/>
              <a:cs typeface="+mn-cs"/>
            </a:endParaRPr>
          </a:p>
          <a:p>
            <a:endParaRPr lang="en-GB" sz="1200" kern="1200" dirty="0" smtClean="0">
              <a:solidFill>
                <a:schemeClr val="tx1"/>
              </a:solidFill>
              <a:effectLst/>
              <a:latin typeface="Times New Roman" pitchFamily="18" charset="0"/>
              <a:ea typeface="+mn-ea"/>
              <a:cs typeface="+mn-cs"/>
            </a:endParaRPr>
          </a:p>
          <a:p>
            <a:r>
              <a:rPr lang="en-GB" sz="1200" kern="1200" dirty="0" smtClean="0">
                <a:solidFill>
                  <a:schemeClr val="tx1"/>
                </a:solidFill>
                <a:effectLst/>
                <a:latin typeface="Times New Roman" pitchFamily="18" charset="0"/>
                <a:ea typeface="+mn-ea"/>
                <a:cs typeface="+mn-cs"/>
              </a:rPr>
              <a:t>The overhead associated with maintaining and distributing S-57 and S-101 ENCs in parallel during a transition phase and the cost of upgrading ECDIS to accommodate a new standard are some of the concerns expressed. </a:t>
            </a:r>
          </a:p>
          <a:p>
            <a:endParaRPr lang="en-GB" sz="1200" kern="1200" dirty="0" smtClean="0">
              <a:solidFill>
                <a:schemeClr val="tx1"/>
              </a:solidFill>
              <a:effectLst/>
              <a:latin typeface="Times New Roman" pitchFamily="18" charset="0"/>
              <a:ea typeface="+mn-ea"/>
              <a:cs typeface="+mn-cs"/>
            </a:endParaRPr>
          </a:p>
          <a:p>
            <a:r>
              <a:rPr lang="en-GB" sz="1200" kern="1200" dirty="0" smtClean="0">
                <a:solidFill>
                  <a:schemeClr val="tx1"/>
                </a:solidFill>
                <a:effectLst/>
                <a:latin typeface="Times New Roman" pitchFamily="18" charset="0"/>
                <a:ea typeface="+mn-ea"/>
                <a:cs typeface="+mn-cs"/>
              </a:rPr>
              <a:t>The IHO believes that a key driver for change will be the availability and appeal of S-100 based products and services associated with e-Navigation, which will use S-100 so as to be interoperable with other ISO based data standards and take advantage of the flexibility and compatibility that this offers.</a:t>
            </a:r>
          </a:p>
          <a:p>
            <a:r>
              <a:rPr lang="en-GB" sz="1200" kern="1200" dirty="0" smtClean="0">
                <a:solidFill>
                  <a:schemeClr val="tx1"/>
                </a:solidFill>
                <a:effectLst/>
                <a:latin typeface="Times New Roman" pitchFamily="18" charset="0"/>
                <a:ea typeface="+mn-ea"/>
                <a:cs typeface="+mn-cs"/>
              </a:rPr>
              <a:t> </a:t>
            </a:r>
          </a:p>
          <a:p>
            <a:r>
              <a:rPr lang="en-GB" sz="1200" kern="1200" dirty="0" smtClean="0">
                <a:solidFill>
                  <a:schemeClr val="tx1"/>
                </a:solidFill>
                <a:effectLst/>
                <a:latin typeface="Times New Roman" pitchFamily="18" charset="0"/>
                <a:ea typeface="+mn-ea"/>
                <a:cs typeface="+mn-cs"/>
              </a:rPr>
              <a:t>MSDI applications built up from scratch are more readily open to implementing the new standards. </a:t>
            </a:r>
          </a:p>
          <a:p>
            <a:endParaRPr lang="en-GB" sz="1200" kern="1200" dirty="0" smtClean="0">
              <a:solidFill>
                <a:schemeClr val="tx1"/>
              </a:solidFill>
              <a:effectLst/>
              <a:latin typeface="Times New Roman" pitchFamily="18" charset="0"/>
              <a:ea typeface="+mn-ea"/>
              <a:cs typeface="+mn-cs"/>
            </a:endParaRPr>
          </a:p>
          <a:p>
            <a:r>
              <a:rPr lang="en-GB" sz="1200" kern="1200" dirty="0" smtClean="0">
                <a:solidFill>
                  <a:schemeClr val="tx1"/>
                </a:solidFill>
                <a:effectLst/>
                <a:latin typeface="Times New Roman" pitchFamily="18" charset="0"/>
                <a:ea typeface="+mn-ea"/>
                <a:cs typeface="+mn-cs"/>
              </a:rPr>
              <a:t>It is worth noting than S-102 has been registered in the European Union Inspire framework.  Web map services are being developed to provide easy access to S-102 high precision bathymetry products.</a:t>
            </a:r>
          </a:p>
          <a:p>
            <a:endParaRPr lang="en-GB" sz="1200" kern="1200" dirty="0" smtClean="0">
              <a:solidFill>
                <a:schemeClr val="tx1"/>
              </a:solidFill>
              <a:effectLst/>
              <a:latin typeface="Times New Roman" pitchFamily="18" charset="0"/>
              <a:ea typeface="+mn-ea"/>
              <a:cs typeface="+mn-cs"/>
            </a:endParaRPr>
          </a:p>
          <a:p>
            <a:r>
              <a:rPr lang="en-GB" sz="1200" kern="1200" dirty="0" smtClean="0">
                <a:solidFill>
                  <a:schemeClr val="tx1"/>
                </a:solidFill>
                <a:effectLst/>
                <a:latin typeface="Times New Roman" pitchFamily="18" charset="0"/>
                <a:ea typeface="+mn-ea"/>
                <a:cs typeface="+mn-cs"/>
              </a:rPr>
              <a:t>INSPIRE: Infrastructure for Spatial Information in the European Community.</a:t>
            </a:r>
          </a:p>
          <a:p>
            <a:endParaRPr lang="en-GB" dirty="0"/>
          </a:p>
        </p:txBody>
      </p:sp>
      <p:sp>
        <p:nvSpPr>
          <p:cNvPr id="4" name="Slide Number Placeholder 3"/>
          <p:cNvSpPr>
            <a:spLocks noGrp="1"/>
          </p:cNvSpPr>
          <p:nvPr>
            <p:ph type="sldNum" sz="quarter" idx="10"/>
          </p:nvPr>
        </p:nvSpPr>
        <p:spPr/>
        <p:txBody>
          <a:bodyPr/>
          <a:lstStyle/>
          <a:p>
            <a:pPr>
              <a:defRPr/>
            </a:pPr>
            <a:fld id="{5B2C830D-15AD-4783-98BE-2949E2F9D790}" type="slidenum">
              <a:rPr lang="en-AU" smtClean="0"/>
              <a:pPr>
                <a:defRPr/>
              </a:pPr>
              <a:t>21</a:t>
            </a:fld>
            <a:endParaRPr lang="en-AU"/>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effectLst/>
                <a:latin typeface="Times New Roman" pitchFamily="18" charset="0"/>
                <a:ea typeface="+mn-ea"/>
                <a:cs typeface="+mn-cs"/>
              </a:rPr>
              <a:t>Most of the on-going developments are concentrating on geospatial products and services. </a:t>
            </a:r>
          </a:p>
          <a:p>
            <a:endParaRPr lang="en-GB" sz="1200" kern="1200" dirty="0" smtClean="0">
              <a:solidFill>
                <a:schemeClr val="tx1"/>
              </a:solidFill>
              <a:effectLst/>
              <a:latin typeface="Times New Roman" pitchFamily="18" charset="0"/>
              <a:ea typeface="+mn-ea"/>
              <a:cs typeface="+mn-cs"/>
            </a:endParaRPr>
          </a:p>
          <a:p>
            <a:r>
              <a:rPr lang="en-GB" sz="1200" kern="1200" dirty="0" smtClean="0">
                <a:solidFill>
                  <a:schemeClr val="tx1"/>
                </a:solidFill>
                <a:effectLst/>
                <a:latin typeface="Times New Roman" pitchFamily="18" charset="0"/>
                <a:ea typeface="+mn-ea"/>
                <a:cs typeface="+mn-cs"/>
              </a:rPr>
              <a:t>However, the ability to use the S-100 framework to model substantially non-geographic maritime information has already been investigated. </a:t>
            </a:r>
          </a:p>
          <a:p>
            <a:endParaRPr lang="en-GB" sz="1200" kern="1200" dirty="0" smtClean="0">
              <a:solidFill>
                <a:schemeClr val="tx1"/>
              </a:solidFill>
              <a:effectLst/>
              <a:latin typeface="Times New Roman" pitchFamily="18" charset="0"/>
              <a:ea typeface="+mn-ea"/>
              <a:cs typeface="+mn-cs"/>
            </a:endParaRPr>
          </a:p>
          <a:p>
            <a:r>
              <a:rPr lang="en-GB" sz="1200" kern="1200" dirty="0" smtClean="0">
                <a:solidFill>
                  <a:schemeClr val="tx1"/>
                </a:solidFill>
                <a:effectLst/>
                <a:latin typeface="Times New Roman" pitchFamily="18" charset="0"/>
                <a:ea typeface="+mn-ea"/>
                <a:cs typeface="+mn-cs"/>
              </a:rPr>
              <a:t>One e-Navigation related project that has been reported to IALA and IHO has successfully explored the feasibility of an S-100 based product specification for notice of arrival and pilot requests.</a:t>
            </a:r>
          </a:p>
          <a:p>
            <a:r>
              <a:rPr lang="en-GB" sz="1200" kern="1200" dirty="0" smtClean="0">
                <a:solidFill>
                  <a:schemeClr val="tx1"/>
                </a:solidFill>
                <a:effectLst/>
                <a:latin typeface="Times New Roman" pitchFamily="18" charset="0"/>
                <a:ea typeface="+mn-ea"/>
                <a:cs typeface="+mn-cs"/>
              </a:rPr>
              <a:t> </a:t>
            </a:r>
          </a:p>
          <a:p>
            <a:r>
              <a:rPr lang="en-GB" sz="1200" kern="1200" dirty="0" smtClean="0">
                <a:solidFill>
                  <a:schemeClr val="tx1"/>
                </a:solidFill>
                <a:effectLst/>
                <a:latin typeface="Times New Roman" pitchFamily="18" charset="0"/>
                <a:ea typeface="+mn-ea"/>
                <a:cs typeface="+mn-cs"/>
              </a:rPr>
              <a:t>There is every reason to be confident that S-100 offers the appropriate open framework for supporting the development of e-navigation and maritime spatial planning efficiently.</a:t>
            </a:r>
            <a:endParaRPr lang="en-GB" dirty="0"/>
          </a:p>
        </p:txBody>
      </p:sp>
      <p:sp>
        <p:nvSpPr>
          <p:cNvPr id="4" name="Slide Number Placeholder 3"/>
          <p:cNvSpPr>
            <a:spLocks noGrp="1"/>
          </p:cNvSpPr>
          <p:nvPr>
            <p:ph type="sldNum" sz="quarter" idx="10"/>
          </p:nvPr>
        </p:nvSpPr>
        <p:spPr/>
        <p:txBody>
          <a:bodyPr/>
          <a:lstStyle/>
          <a:p>
            <a:pPr>
              <a:defRPr/>
            </a:pPr>
            <a:fld id="{5B2C830D-15AD-4783-98BE-2949E2F9D790}" type="slidenum">
              <a:rPr lang="en-AU" smtClean="0"/>
              <a:pPr>
                <a:defRPr/>
              </a:pPr>
              <a:t>22</a:t>
            </a:fld>
            <a:endParaRPr lang="en-AU"/>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Operational Procedures for the Organization and Management of the S-100 Geospatial Information Registry – S-99</a:t>
            </a:r>
          </a:p>
          <a:p>
            <a:endParaRPr lang="en-GB" dirty="0" smtClean="0"/>
          </a:p>
          <a:p>
            <a:r>
              <a:rPr lang="en-GB" dirty="0" smtClean="0"/>
              <a:t>S-100 – Universal </a:t>
            </a:r>
            <a:r>
              <a:rPr lang="en-GB" smtClean="0"/>
              <a:t>hydrographic Data Model</a:t>
            </a:r>
            <a:endParaRPr lang="en-GB" dirty="0"/>
          </a:p>
        </p:txBody>
      </p:sp>
      <p:sp>
        <p:nvSpPr>
          <p:cNvPr id="4" name="Slide Number Placeholder 3"/>
          <p:cNvSpPr>
            <a:spLocks noGrp="1"/>
          </p:cNvSpPr>
          <p:nvPr>
            <p:ph type="sldNum" sz="quarter" idx="10"/>
          </p:nvPr>
        </p:nvSpPr>
        <p:spPr/>
        <p:txBody>
          <a:bodyPr/>
          <a:lstStyle/>
          <a:p>
            <a:pPr>
              <a:defRPr/>
            </a:pPr>
            <a:fld id="{5B2C830D-15AD-4783-98BE-2949E2F9D790}" type="slidenum">
              <a:rPr lang="en-AU" smtClean="0"/>
              <a:pPr>
                <a:defRPr/>
              </a:pPr>
              <a:t>23</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Times New Roman" pitchFamily="18" charset="0"/>
                <a:ea typeface="+mn-ea"/>
                <a:cs typeface="+mn-cs"/>
              </a:rPr>
              <a:t>This baseline as well as some inherent limitations in the structure and maintenance mechanism of S-57 constrains the ability of S-57 to address the broader variety of applications associated with the development of e-Navigation and Maritime Spatial Planning.</a:t>
            </a:r>
          </a:p>
          <a:p>
            <a:endParaRPr lang="en-AU" dirty="0"/>
          </a:p>
        </p:txBody>
      </p:sp>
      <p:sp>
        <p:nvSpPr>
          <p:cNvPr id="4" name="Slide Number Placeholder 3"/>
          <p:cNvSpPr>
            <a:spLocks noGrp="1"/>
          </p:cNvSpPr>
          <p:nvPr>
            <p:ph type="sldNum" sz="quarter" idx="10"/>
          </p:nvPr>
        </p:nvSpPr>
        <p:spPr/>
        <p:txBody>
          <a:bodyPr/>
          <a:lstStyle/>
          <a:p>
            <a:pPr>
              <a:defRPr/>
            </a:pPr>
            <a:fld id="{5B2C830D-15AD-4783-98BE-2949E2F9D790}" type="slidenum">
              <a:rPr lang="en-AU" smtClean="0"/>
              <a:pPr>
                <a:defRPr/>
              </a:pPr>
              <a:t>3</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p>
            <a:pPr>
              <a:defRPr/>
            </a:pPr>
            <a:fld id="{BF65A4BE-56BE-4113-9AE9-1C515733891B}" type="slidenum">
              <a:rPr lang="en-US" smtClean="0"/>
              <a:pPr>
                <a:defRPr/>
              </a:pPr>
              <a:t>4</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GB" sz="1200" kern="1200" dirty="0" smtClean="0">
                <a:solidFill>
                  <a:schemeClr val="tx1"/>
                </a:solidFill>
                <a:effectLst/>
                <a:latin typeface="Times New Roman" pitchFamily="18" charset="0"/>
                <a:ea typeface="+mn-ea"/>
                <a:cs typeface="+mn-cs"/>
              </a:rPr>
              <a:t>In order to overcome these constraints, the IHO started considering a major revision of S-57 in November 2000.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GB" sz="1200" kern="1200" dirty="0" smtClean="0">
              <a:solidFill>
                <a:schemeClr val="tx1"/>
              </a:solidFill>
              <a:effectLst/>
              <a:latin typeface="Times New Roman" pitchFamily="18"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GB" sz="1200" kern="1200" dirty="0" smtClean="0">
                <a:solidFill>
                  <a:schemeClr val="tx1"/>
                </a:solidFill>
                <a:effectLst/>
                <a:latin typeface="Times New Roman" pitchFamily="18" charset="0"/>
                <a:ea typeface="+mn-ea"/>
                <a:cs typeface="+mn-cs"/>
              </a:rPr>
              <a:t>Subsequent work has resulted in the development and introduction of a new IHO standard, S-100 - </a:t>
            </a:r>
            <a:r>
              <a:rPr lang="en-GB" sz="1200" i="1" kern="1200" dirty="0" smtClean="0">
                <a:solidFill>
                  <a:schemeClr val="tx1"/>
                </a:solidFill>
                <a:effectLst/>
                <a:latin typeface="Times New Roman" pitchFamily="18" charset="0"/>
                <a:ea typeface="+mn-ea"/>
                <a:cs typeface="+mn-cs"/>
              </a:rPr>
              <a:t>Universal Hydrographic Data Model</a:t>
            </a:r>
            <a:r>
              <a:rPr lang="en-GB" sz="1200" kern="1200" dirty="0" smtClean="0">
                <a:solidFill>
                  <a:schemeClr val="tx1"/>
                </a:solidFill>
                <a:effectLst/>
                <a:latin typeface="Times New Roman" pitchFamily="18" charset="0"/>
                <a:ea typeface="+mn-ea"/>
                <a:cs typeface="+mn-cs"/>
              </a:rPr>
              <a:t>, with the aim to encompass the new requirements through a new architecture, additional content and a new data exchange format.</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Times New Roman" pitchFamily="18" charset="0"/>
                <a:ea typeface="+mn-ea"/>
                <a:cs typeface="+mn-cs"/>
              </a:rPr>
              <a:t>S-100 has been developed since 2001 to provide a contemporary hydrographic geospatial data standard that can support the variety of hydrographic-related digital data sources, products, and customers.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effectLst/>
              <a:latin typeface="Times New Roman" pitchFamily="18"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Times New Roman" pitchFamily="18" charset="0"/>
                <a:ea typeface="+mn-ea"/>
                <a:cs typeface="+mn-cs"/>
              </a:rPr>
              <a:t>This includes new spatial models to support imagery and gridded data, 3-D and time-varying data (x, y, z, and time), and new applications that go beyond the scope of traditional nautical charting such as high-density bathymetry, seafloor classification, marine GIS, etc.</a:t>
            </a:r>
          </a:p>
          <a:p>
            <a:endParaRPr lang="en-GB" dirty="0"/>
          </a:p>
        </p:txBody>
      </p:sp>
      <p:sp>
        <p:nvSpPr>
          <p:cNvPr id="4" name="Slide Number Placeholder 3"/>
          <p:cNvSpPr>
            <a:spLocks noGrp="1"/>
          </p:cNvSpPr>
          <p:nvPr>
            <p:ph type="sldNum" sz="quarter" idx="10"/>
          </p:nvPr>
        </p:nvSpPr>
        <p:spPr/>
        <p:txBody>
          <a:bodyPr/>
          <a:lstStyle/>
          <a:p>
            <a:pPr>
              <a:defRPr/>
            </a:pPr>
            <a:fld id="{5B2C830D-15AD-4783-98BE-2949E2F9D790}" type="slidenum">
              <a:rPr lang="en-AU" smtClean="0"/>
              <a:pPr>
                <a:defRPr/>
              </a:pPr>
              <a:t>5</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effectLst/>
                <a:latin typeface="Times New Roman" pitchFamily="18" charset="0"/>
                <a:ea typeface="+mn-ea"/>
                <a:cs typeface="+mn-cs"/>
              </a:rPr>
              <a:t>Other features include:</a:t>
            </a:r>
          </a:p>
          <a:p>
            <a:endParaRPr lang="en-GB" sz="1200" kern="1200" dirty="0" smtClean="0">
              <a:solidFill>
                <a:schemeClr val="tx1"/>
              </a:solidFill>
              <a:effectLst/>
              <a:latin typeface="Times New Roman" pitchFamily="18" charset="0"/>
              <a:ea typeface="+mn-ea"/>
              <a:cs typeface="+mn-cs"/>
            </a:endParaRPr>
          </a:p>
          <a:p>
            <a:pPr lvl="0"/>
            <a:r>
              <a:rPr lang="en-GB" sz="1200" kern="1200" dirty="0" smtClean="0">
                <a:solidFill>
                  <a:schemeClr val="tx1"/>
                </a:solidFill>
                <a:effectLst/>
                <a:latin typeface="Times New Roman" pitchFamily="18" charset="0"/>
                <a:ea typeface="+mn-ea"/>
                <a:cs typeface="+mn-cs"/>
              </a:rPr>
              <a:t>Separating the data content from the carrier (file format).  In this way, data can be manipulated and encoded without being permanently tied to a single exchange mechanism.</a:t>
            </a:r>
          </a:p>
          <a:p>
            <a:pPr lvl="0"/>
            <a:r>
              <a:rPr lang="en-GB" sz="1200" kern="1200" dirty="0" smtClean="0">
                <a:solidFill>
                  <a:schemeClr val="tx1"/>
                </a:solidFill>
                <a:effectLst/>
                <a:latin typeface="Times New Roman" pitchFamily="18" charset="0"/>
                <a:ea typeface="+mn-ea"/>
                <a:cs typeface="+mn-cs"/>
              </a:rPr>
              <a:t> </a:t>
            </a:r>
          </a:p>
          <a:p>
            <a:pPr lvl="0"/>
            <a:r>
              <a:rPr lang="en-GB" sz="1200" kern="1200" dirty="0" smtClean="0">
                <a:solidFill>
                  <a:schemeClr val="tx1"/>
                </a:solidFill>
                <a:effectLst/>
                <a:latin typeface="Times New Roman" pitchFamily="18" charset="0"/>
                <a:ea typeface="+mn-ea"/>
                <a:cs typeface="+mn-cs"/>
              </a:rPr>
              <a:t>Manageable flexibility that can accommodate change. The content of product specifications will be a subset of S-100, including separate feature catalogues. This allows the core standard to evolve (through extension) without the need to introduce new versions of product specifications.</a:t>
            </a:r>
          </a:p>
          <a:p>
            <a:pPr lvl="0"/>
            <a:endParaRPr lang="en-GB" sz="1200" kern="1200" dirty="0" smtClean="0">
              <a:solidFill>
                <a:schemeClr val="tx1"/>
              </a:solidFill>
              <a:effectLst/>
              <a:latin typeface="Times New Roman" pitchFamily="18" charset="0"/>
              <a:ea typeface="+mn-ea"/>
              <a:cs typeface="+mn-cs"/>
            </a:endParaRPr>
          </a:p>
          <a:p>
            <a:pPr lvl="0"/>
            <a:r>
              <a:rPr lang="en-GB" sz="1200" kern="1200" dirty="0" smtClean="0">
                <a:solidFill>
                  <a:schemeClr val="tx1"/>
                </a:solidFill>
                <a:effectLst/>
                <a:latin typeface="Times New Roman" pitchFamily="18" charset="0"/>
                <a:ea typeface="+mn-ea"/>
                <a:cs typeface="+mn-cs"/>
              </a:rPr>
              <a:t>Alignment with the ISO 191xx series of current geospatial information standards. This ensures compatibility, or interoperability, with other domains.</a:t>
            </a:r>
          </a:p>
          <a:p>
            <a:pPr lvl="0"/>
            <a:endParaRPr lang="en-GB" sz="1200" kern="1200" dirty="0" smtClean="0">
              <a:solidFill>
                <a:schemeClr val="tx1"/>
              </a:solidFill>
              <a:effectLst/>
              <a:latin typeface="Times New Roman" pitchFamily="18" charset="0"/>
              <a:ea typeface="+mn-ea"/>
              <a:cs typeface="+mn-cs"/>
            </a:endParaRPr>
          </a:p>
          <a:p>
            <a:pPr lvl="0"/>
            <a:r>
              <a:rPr lang="en-GB" sz="1200" kern="1200" dirty="0" smtClean="0">
                <a:solidFill>
                  <a:schemeClr val="tx1"/>
                </a:solidFill>
                <a:effectLst/>
                <a:latin typeface="Times New Roman" pitchFamily="18" charset="0"/>
                <a:ea typeface="+mn-ea"/>
                <a:cs typeface="+mn-cs"/>
              </a:rPr>
              <a:t>An ISO-conforming web-based registry containing registers for feature data dictionaries, portrayal and metadata. The registers accommodate both core hydrographic content and other chart related content and can be extended beyond geospatial data. The registry architecture also contributes to the flexibility of the standard.</a:t>
            </a:r>
            <a:endParaRPr lang="en-GB" sz="1200" kern="1200" dirty="0">
              <a:solidFill>
                <a:schemeClr val="tx1"/>
              </a:solidFill>
              <a:effectLst/>
              <a:latin typeface="Times New Roman" pitchFamily="18" charset="0"/>
              <a:ea typeface="+mn-ea"/>
              <a:cs typeface="+mn-cs"/>
            </a:endParaRPr>
          </a:p>
        </p:txBody>
      </p:sp>
      <p:sp>
        <p:nvSpPr>
          <p:cNvPr id="4" name="Slide Number Placeholder 3"/>
          <p:cNvSpPr>
            <a:spLocks noGrp="1"/>
          </p:cNvSpPr>
          <p:nvPr>
            <p:ph type="sldNum" sz="quarter" idx="10"/>
          </p:nvPr>
        </p:nvSpPr>
        <p:spPr/>
        <p:txBody>
          <a:bodyPr/>
          <a:lstStyle/>
          <a:p>
            <a:pPr>
              <a:defRPr/>
            </a:pPr>
            <a:fld id="{5B2C830D-15AD-4783-98BE-2949E2F9D790}" type="slidenum">
              <a:rPr lang="en-AU" smtClean="0"/>
              <a:pPr>
                <a:defRPr/>
              </a:pPr>
              <a:t>6</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effectLst/>
                <a:latin typeface="Times New Roman" pitchFamily="18" charset="0"/>
                <a:ea typeface="+mn-ea"/>
                <a:cs typeface="+mn-cs"/>
              </a:rPr>
              <a:t>S-100 specifies, for hydrographic and related information, methods and tools for data management, processing, analysing, accessing, presenting and transferring such data in digital/electronic form between different users, systems and locations. </a:t>
            </a:r>
          </a:p>
          <a:p>
            <a:endParaRPr lang="en-GB" sz="1200" kern="1200" dirty="0" smtClean="0">
              <a:solidFill>
                <a:schemeClr val="tx1"/>
              </a:solidFill>
              <a:effectLst/>
              <a:latin typeface="Times New Roman" pitchFamily="18" charset="0"/>
              <a:ea typeface="+mn-ea"/>
              <a:cs typeface="+mn-cs"/>
            </a:endParaRPr>
          </a:p>
          <a:p>
            <a:r>
              <a:rPr lang="en-GB" sz="1200" kern="1200" dirty="0" smtClean="0">
                <a:solidFill>
                  <a:schemeClr val="tx1"/>
                </a:solidFill>
                <a:effectLst/>
                <a:latin typeface="Times New Roman" pitchFamily="18" charset="0"/>
                <a:ea typeface="+mn-ea"/>
                <a:cs typeface="+mn-cs"/>
              </a:rPr>
              <a:t>By following this set of geospatial hydrographic standards users will be able to build constituent parts of an S-100 compliant product specification.</a:t>
            </a:r>
          </a:p>
          <a:p>
            <a:r>
              <a:rPr lang="en-GB" sz="1200" kern="1200" dirty="0" smtClean="0">
                <a:solidFill>
                  <a:schemeClr val="tx1"/>
                </a:solidFill>
                <a:effectLst/>
                <a:latin typeface="Times New Roman" pitchFamily="18" charset="0"/>
                <a:ea typeface="+mn-ea"/>
                <a:cs typeface="+mn-cs"/>
              </a:rPr>
              <a:t> </a:t>
            </a:r>
          </a:p>
        </p:txBody>
      </p:sp>
      <p:sp>
        <p:nvSpPr>
          <p:cNvPr id="4" name="Slide Number Placeholder 3"/>
          <p:cNvSpPr>
            <a:spLocks noGrp="1"/>
          </p:cNvSpPr>
          <p:nvPr>
            <p:ph type="sldNum" sz="quarter" idx="10"/>
          </p:nvPr>
        </p:nvSpPr>
        <p:spPr/>
        <p:txBody>
          <a:bodyPr/>
          <a:lstStyle/>
          <a:p>
            <a:pPr>
              <a:defRPr/>
            </a:pPr>
            <a:fld id="{5B2C830D-15AD-4783-98BE-2949E2F9D790}" type="slidenum">
              <a:rPr lang="en-AU" smtClean="0"/>
              <a:pPr>
                <a:defRPr/>
              </a:pPr>
              <a:t>7</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Times New Roman" pitchFamily="18" charset="0"/>
                <a:ea typeface="+mn-ea"/>
                <a:cs typeface="+mn-cs"/>
              </a:rPr>
              <a:t>The employment of the notions of registry and registers is one of the most significant aspects in terms of alignment of S-100 with the ISO series of standards.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effectLst/>
              <a:latin typeface="Times New Roman" pitchFamily="18"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Times New Roman" pitchFamily="18" charset="0"/>
                <a:ea typeface="+mn-ea"/>
                <a:cs typeface="+mn-cs"/>
              </a:rPr>
              <a:t>A registry is the entire information system (or location) in which a collection of registers is located.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effectLst/>
              <a:latin typeface="Times New Roman" pitchFamily="18"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Times New Roman" pitchFamily="18" charset="0"/>
                <a:ea typeface="+mn-ea"/>
                <a:cs typeface="+mn-cs"/>
              </a:rPr>
              <a:t>A register is a collection of tables in a database containing identifiers assigned to items with descriptions of the associated items.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effectLst/>
              <a:latin typeface="Times New Roman" pitchFamily="18"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Times New Roman" pitchFamily="18" charset="0"/>
                <a:ea typeface="+mn-ea"/>
                <a:cs typeface="+mn-cs"/>
              </a:rPr>
              <a:t>Descriptions may consist of many types of information, including names, definitions and codes. </a:t>
            </a:r>
          </a:p>
          <a:p>
            <a:endParaRPr lang="en-GB" sz="1200" kern="1200" dirty="0" smtClean="0">
              <a:solidFill>
                <a:schemeClr val="tx1"/>
              </a:solidFill>
              <a:effectLst/>
              <a:latin typeface="Times New Roman" pitchFamily="18" charset="0"/>
              <a:ea typeface="+mn-ea"/>
              <a:cs typeface="+mn-cs"/>
            </a:endParaRPr>
          </a:p>
          <a:p>
            <a:r>
              <a:rPr lang="en-GB" sz="1200" kern="1200" dirty="0" smtClean="0">
                <a:solidFill>
                  <a:schemeClr val="tx1"/>
                </a:solidFill>
                <a:effectLst/>
                <a:latin typeface="Times New Roman" pitchFamily="18" charset="0"/>
                <a:ea typeface="+mn-ea"/>
                <a:cs typeface="+mn-cs"/>
              </a:rPr>
              <a:t> </a:t>
            </a:r>
          </a:p>
          <a:p>
            <a:endParaRPr lang="en-GB" dirty="0"/>
          </a:p>
        </p:txBody>
      </p:sp>
      <p:sp>
        <p:nvSpPr>
          <p:cNvPr id="4" name="Slide Number Placeholder 3"/>
          <p:cNvSpPr>
            <a:spLocks noGrp="1"/>
          </p:cNvSpPr>
          <p:nvPr>
            <p:ph type="sldNum" sz="quarter" idx="10"/>
          </p:nvPr>
        </p:nvSpPr>
        <p:spPr/>
        <p:txBody>
          <a:bodyPr/>
          <a:lstStyle/>
          <a:p>
            <a:pPr>
              <a:defRPr/>
            </a:pPr>
            <a:fld id="{5B2C830D-15AD-4783-98BE-2949E2F9D790}" type="slidenum">
              <a:rPr lang="en-AU" smtClean="0"/>
              <a:pPr>
                <a:defRPr/>
              </a:pPr>
              <a:t>8</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effectLst/>
                <a:latin typeface="Times New Roman" pitchFamily="18" charset="0"/>
                <a:ea typeface="+mn-ea"/>
                <a:cs typeface="+mn-cs"/>
              </a:rPr>
              <a:t>The Feature Concept, Portrayal and Metadata Registers are, in effect, managed lists or dictionaries of items. </a:t>
            </a:r>
          </a:p>
          <a:p>
            <a:endParaRPr lang="en-GB" sz="1200" kern="1200" dirty="0" smtClean="0">
              <a:solidFill>
                <a:schemeClr val="tx1"/>
              </a:solidFill>
              <a:effectLst/>
              <a:latin typeface="Times New Roman" pitchFamily="18" charset="0"/>
              <a:ea typeface="+mn-ea"/>
              <a:cs typeface="+mn-cs"/>
            </a:endParaRPr>
          </a:p>
          <a:p>
            <a:r>
              <a:rPr lang="en-GB" sz="1200" kern="1200" dirty="0" smtClean="0">
                <a:solidFill>
                  <a:schemeClr val="tx1"/>
                </a:solidFill>
                <a:effectLst/>
                <a:latin typeface="Times New Roman" pitchFamily="18" charset="0"/>
                <a:ea typeface="+mn-ea"/>
                <a:cs typeface="+mn-cs"/>
              </a:rPr>
              <a:t>Selections from these three Registers are used to define Feature and Portrayal Catalogues used in individual Product Specifications. </a:t>
            </a:r>
          </a:p>
          <a:p>
            <a:endParaRPr lang="en-GB" sz="1200" kern="1200" dirty="0" smtClean="0">
              <a:solidFill>
                <a:schemeClr val="tx1"/>
              </a:solidFill>
              <a:effectLst/>
              <a:latin typeface="Times New Roman" pitchFamily="18" charset="0"/>
              <a:ea typeface="+mn-ea"/>
              <a:cs typeface="+mn-cs"/>
            </a:endParaRPr>
          </a:p>
          <a:p>
            <a:r>
              <a:rPr lang="en-GB" sz="1200" kern="1200" dirty="0" smtClean="0">
                <a:solidFill>
                  <a:schemeClr val="tx1"/>
                </a:solidFill>
                <a:effectLst/>
                <a:latin typeface="Times New Roman" pitchFamily="18" charset="0"/>
                <a:ea typeface="+mn-ea"/>
                <a:cs typeface="+mn-cs"/>
              </a:rPr>
              <a:t>The Product Specification Register is a list of S-100 based Product Specifications created by recognized organizations describing meta-information about the content, purpose, version, location and availability of those Product Specifications.</a:t>
            </a:r>
          </a:p>
          <a:p>
            <a:r>
              <a:rPr lang="en-GB" sz="1200" kern="1200" dirty="0" smtClean="0">
                <a:solidFill>
                  <a:schemeClr val="tx1"/>
                </a:solidFill>
                <a:effectLst/>
                <a:latin typeface="Times New Roman" pitchFamily="18" charset="0"/>
                <a:ea typeface="+mn-ea"/>
                <a:cs typeface="+mn-cs"/>
              </a:rPr>
              <a:t> </a:t>
            </a:r>
          </a:p>
          <a:p>
            <a:r>
              <a:rPr lang="en-GB" sz="1200" kern="1200" dirty="0" smtClean="0">
                <a:solidFill>
                  <a:schemeClr val="tx1"/>
                </a:solidFill>
                <a:effectLst/>
                <a:latin typeface="Times New Roman" pitchFamily="18" charset="0"/>
                <a:ea typeface="+mn-ea"/>
                <a:cs typeface="+mn-cs"/>
              </a:rPr>
              <a:t>The Data Producer Code Register is the authoritative list of the codes which can, if required, be stipulated in Product Specifications to identify the producers of a particular data product; for example, Hydrographic Offices for ENC producer codes.</a:t>
            </a:r>
          </a:p>
          <a:p>
            <a:endParaRPr lang="en-GB" sz="1200" kern="1200" dirty="0" smtClean="0">
              <a:solidFill>
                <a:schemeClr val="tx1"/>
              </a:solidFill>
              <a:effectLst/>
              <a:latin typeface="Times New Roman" pitchFamily="18" charset="0"/>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5B2C830D-15AD-4783-98BE-2949E2F9D790}" type="slidenum">
              <a:rPr lang="en-AU" smtClean="0"/>
              <a:pPr>
                <a:defRPr/>
              </a:pPr>
              <a:t>9</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29" name="Freeform 8"/>
              <p:cNvSpPr>
                <a:spLocks/>
              </p:cNvSpPr>
              <p:nvPr/>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0" name="Freeform 9"/>
              <p:cNvSpPr>
                <a:spLocks/>
              </p:cNvSpPr>
              <p:nvPr/>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1" name="Freeform 10"/>
              <p:cNvSpPr>
                <a:spLocks/>
              </p:cNvSpPr>
              <p:nvPr/>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2" name="Freeform 11"/>
              <p:cNvSpPr>
                <a:spLocks/>
              </p:cNvSpPr>
              <p:nvPr/>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3" name="Freeform 12"/>
              <p:cNvSpPr>
                <a:spLocks/>
              </p:cNvSpPr>
              <p:nvPr/>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4" name="Freeform 13"/>
              <p:cNvSpPr>
                <a:spLocks/>
              </p:cNvSpPr>
              <p:nvPr/>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5" name="Freeform 14"/>
              <p:cNvSpPr>
                <a:spLocks/>
              </p:cNvSpPr>
              <p:nvPr/>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6" name="Freeform 15"/>
              <p:cNvSpPr>
                <a:spLocks/>
              </p:cNvSpPr>
              <p:nvPr/>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7" name="Freeform 16"/>
              <p:cNvSpPr>
                <a:spLocks/>
              </p:cNvSpPr>
              <p:nvPr/>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8" name="Freeform 17"/>
              <p:cNvSpPr>
                <a:spLocks/>
              </p:cNvSpPr>
              <p:nvPr/>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9" name="Freeform 18"/>
              <p:cNvSpPr>
                <a:spLocks/>
              </p:cNvSpPr>
              <p:nvPr/>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40" name="Freeform 19"/>
              <p:cNvSpPr>
                <a:spLocks/>
              </p:cNvSpPr>
              <p:nvPr/>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cs typeface="+mn-cs"/>
              </a:endParaRPr>
            </a:p>
          </p:txBody>
        </p:sp>
        <p:sp>
          <p:nvSpPr>
            <p:cNvPr id="12"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n-AU">
                <a:cs typeface="+mn-cs"/>
              </a:endParaRPr>
            </a:p>
          </p:txBody>
        </p:sp>
        <p:sp>
          <p:nvSpPr>
            <p:cNvPr id="13"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n-AU">
                <a:cs typeface="+mn-cs"/>
              </a:endParaRPr>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cs typeface="+mn-cs"/>
              </a:endParaRPr>
            </a:p>
          </p:txBody>
        </p:sp>
        <p:sp>
          <p:nvSpPr>
            <p:cNvPr id="15"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n-AU">
                <a:cs typeface="+mn-cs"/>
              </a:endParaRPr>
            </a:p>
          </p:txBody>
        </p:sp>
        <p:sp>
          <p:nvSpPr>
            <p:cNvPr id="16"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n-AU">
                <a:cs typeface="+mn-cs"/>
              </a:endParaRPr>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AU">
                <a:cs typeface="+mn-cs"/>
              </a:endParaRPr>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AU">
                <a:cs typeface="+mn-cs"/>
              </a:endParaRPr>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AU">
                <a:cs typeface="+mn-cs"/>
              </a:endParaRPr>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p:nvSpPr>
            <p:spPr bwMode="hidden">
              <a:xfrm>
                <a:off x="1" y="784"/>
                <a:ext cx="5758" cy="0"/>
              </a:xfrm>
              <a:prstGeom prst="line">
                <a:avLst/>
              </a:prstGeom>
              <a:noFill/>
              <a:ln w="15875">
                <a:solidFill>
                  <a:schemeClr val="bg1"/>
                </a:solidFill>
                <a:round/>
                <a:headEnd/>
                <a:tailEnd/>
              </a:ln>
              <a:effectLst/>
            </p:spPr>
            <p:txBody>
              <a:bodyPr/>
              <a:lstStyle/>
              <a:p>
                <a:pPr>
                  <a:defRPr/>
                </a:pPr>
                <a:endParaRPr lang="en-AU">
                  <a:cs typeface="+mn-cs"/>
                </a:endParaRPr>
              </a:p>
            </p:txBody>
          </p:sp>
          <p:sp>
            <p:nvSpPr>
              <p:cNvPr id="24" name="Line 33"/>
              <p:cNvSpPr>
                <a:spLocks noChangeShapeType="1"/>
              </p:cNvSpPr>
              <p:nvPr/>
            </p:nvSpPr>
            <p:spPr bwMode="hidden">
              <a:xfrm>
                <a:off x="1" y="1963"/>
                <a:ext cx="5758" cy="0"/>
              </a:xfrm>
              <a:prstGeom prst="line">
                <a:avLst/>
              </a:prstGeom>
              <a:noFill/>
              <a:ln w="15875">
                <a:solidFill>
                  <a:schemeClr val="bg1"/>
                </a:solidFill>
                <a:round/>
                <a:headEnd/>
                <a:tailEnd/>
              </a:ln>
              <a:effectLst/>
            </p:spPr>
            <p:txBody>
              <a:bodyPr/>
              <a:lstStyle/>
              <a:p>
                <a:pPr>
                  <a:defRPr/>
                </a:pPr>
                <a:endParaRPr lang="en-AU">
                  <a:cs typeface="+mn-cs"/>
                </a:endParaRPr>
              </a:p>
            </p:txBody>
          </p:sp>
          <p:sp>
            <p:nvSpPr>
              <p:cNvPr id="25" name="Line 34"/>
              <p:cNvSpPr>
                <a:spLocks noChangeShapeType="1"/>
              </p:cNvSpPr>
              <p:nvPr/>
            </p:nvSpPr>
            <p:spPr bwMode="hidden">
              <a:xfrm>
                <a:off x="1" y="1570"/>
                <a:ext cx="5758" cy="0"/>
              </a:xfrm>
              <a:prstGeom prst="line">
                <a:avLst/>
              </a:prstGeom>
              <a:noFill/>
              <a:ln w="15875">
                <a:solidFill>
                  <a:schemeClr val="bg1"/>
                </a:solidFill>
                <a:round/>
                <a:headEnd/>
                <a:tailEnd/>
              </a:ln>
              <a:effectLst/>
            </p:spPr>
            <p:txBody>
              <a:bodyPr/>
              <a:lstStyle/>
              <a:p>
                <a:pPr>
                  <a:defRPr/>
                </a:pPr>
                <a:endParaRPr lang="en-AU">
                  <a:cs typeface="+mn-cs"/>
                </a:endParaRPr>
              </a:p>
            </p:txBody>
          </p:sp>
          <p:sp>
            <p:nvSpPr>
              <p:cNvPr id="26" name="Line 35"/>
              <p:cNvSpPr>
                <a:spLocks noChangeShapeType="1"/>
              </p:cNvSpPr>
              <p:nvPr/>
            </p:nvSpPr>
            <p:spPr bwMode="hidden">
              <a:xfrm>
                <a:off x="1" y="1177"/>
                <a:ext cx="5758" cy="0"/>
              </a:xfrm>
              <a:prstGeom prst="line">
                <a:avLst/>
              </a:prstGeom>
              <a:noFill/>
              <a:ln w="15875">
                <a:solidFill>
                  <a:schemeClr val="bg1"/>
                </a:solidFill>
                <a:round/>
                <a:headEnd/>
                <a:tailEnd/>
              </a:ln>
              <a:effectLst/>
            </p:spPr>
            <p:txBody>
              <a:bodyPr/>
              <a:lstStyle/>
              <a:p>
                <a:pPr>
                  <a:defRPr/>
                </a:pPr>
                <a:endParaRPr lang="en-AU">
                  <a:cs typeface="+mn-cs"/>
                </a:endParaRPr>
              </a:p>
            </p:txBody>
          </p:sp>
          <p:sp>
            <p:nvSpPr>
              <p:cNvPr id="27" name="Line 36"/>
              <p:cNvSpPr>
                <a:spLocks noChangeShapeType="1"/>
              </p:cNvSpPr>
              <p:nvPr/>
            </p:nvSpPr>
            <p:spPr bwMode="hidden">
              <a:xfrm>
                <a:off x="1" y="392"/>
                <a:ext cx="5758" cy="0"/>
              </a:xfrm>
              <a:prstGeom prst="line">
                <a:avLst/>
              </a:prstGeom>
              <a:noFill/>
              <a:ln w="15875">
                <a:solidFill>
                  <a:schemeClr val="bg1"/>
                </a:solidFill>
                <a:round/>
                <a:headEnd/>
                <a:tailEnd/>
              </a:ln>
              <a:effectLst/>
            </p:spPr>
            <p:txBody>
              <a:bodyPr/>
              <a:lstStyle/>
              <a:p>
                <a:pPr>
                  <a:defRPr/>
                </a:pPr>
                <a:endParaRPr lang="en-AU">
                  <a:cs typeface="+mn-cs"/>
                </a:endParaRPr>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AU">
                <a:cs typeface="+mn-cs"/>
              </a:endParaRPr>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AU">
                <a:cs typeface="+mn-cs"/>
              </a:endParaRPr>
            </a:p>
          </p:txBody>
        </p:sp>
      </p:grpSp>
      <p:sp>
        <p:nvSpPr>
          <p:cNvPr id="588839"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n-US" smtClean="0"/>
              <a:t>Click to edit Master title style</a:t>
            </a:r>
            <a:endParaRPr lang="en-AU"/>
          </a:p>
        </p:txBody>
      </p:sp>
      <p:sp>
        <p:nvSpPr>
          <p:cNvPr id="588840"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smtClean="0"/>
              <a:t>Click to edit Master subtitle style</a:t>
            </a:r>
            <a:endParaRPr lang="en-AU"/>
          </a:p>
        </p:txBody>
      </p:sp>
      <p:sp>
        <p:nvSpPr>
          <p:cNvPr id="41" name="Rectangle 41"/>
          <p:cNvSpPr>
            <a:spLocks noGrp="1" noChangeArrowheads="1"/>
          </p:cNvSpPr>
          <p:nvPr>
            <p:ph type="dt" sz="quarter" idx="10"/>
          </p:nvPr>
        </p:nvSpPr>
        <p:spPr/>
        <p:txBody>
          <a:bodyPr/>
          <a:lstStyle>
            <a:lvl1pPr>
              <a:defRPr/>
            </a:lvl1pPr>
          </a:lstStyle>
          <a:p>
            <a:pPr>
              <a:defRPr/>
            </a:pPr>
            <a:endParaRPr lang="en-AU"/>
          </a:p>
        </p:txBody>
      </p:sp>
      <p:sp>
        <p:nvSpPr>
          <p:cNvPr id="42" name="Rectangle 42"/>
          <p:cNvSpPr>
            <a:spLocks noGrp="1" noChangeArrowheads="1"/>
          </p:cNvSpPr>
          <p:nvPr>
            <p:ph type="ftr" sz="quarter" idx="11"/>
          </p:nvPr>
        </p:nvSpPr>
        <p:spPr/>
        <p:txBody>
          <a:bodyPr/>
          <a:lstStyle>
            <a:lvl1pPr>
              <a:defRPr/>
            </a:lvl1pPr>
          </a:lstStyle>
          <a:p>
            <a:pPr>
              <a:defRPr/>
            </a:pPr>
            <a:endParaRPr lang="en-AU"/>
          </a:p>
        </p:txBody>
      </p:sp>
      <p:sp>
        <p:nvSpPr>
          <p:cNvPr id="43" name="Rectangle 43"/>
          <p:cNvSpPr>
            <a:spLocks noGrp="1" noChangeArrowheads="1"/>
          </p:cNvSpPr>
          <p:nvPr>
            <p:ph type="sldNum" sz="quarter" idx="12"/>
          </p:nvPr>
        </p:nvSpPr>
        <p:spPr/>
        <p:txBody>
          <a:bodyPr/>
          <a:lstStyle>
            <a:lvl1pPr>
              <a:defRPr/>
            </a:lvl1pPr>
          </a:lstStyle>
          <a:p>
            <a:pPr>
              <a:defRPr/>
            </a:pPr>
            <a:fld id="{DD719849-39BD-4887-88D4-996F4A979D42}" type="slidenum">
              <a:rPr lang="en-AU"/>
              <a:pPr>
                <a:defRPr/>
              </a:pPr>
              <a:t>‹#›</a:t>
            </a:fld>
            <a:endParaRPr lang="en-AU"/>
          </a:p>
        </p:txBody>
      </p:sp>
    </p:spTree>
  </p:cSld>
  <p:clrMapOvr>
    <a:masterClrMapping/>
  </p:clrMapOvr>
  <p:transition>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0"/>
          <p:cNvSpPr>
            <a:spLocks noGrp="1" noChangeArrowheads="1"/>
          </p:cNvSpPr>
          <p:nvPr>
            <p:ph type="dt" sz="half" idx="10"/>
          </p:nvPr>
        </p:nvSpPr>
        <p:spPr>
          <a:ln/>
        </p:spPr>
        <p:txBody>
          <a:bodyPr/>
          <a:lstStyle>
            <a:lvl1pPr>
              <a:defRPr/>
            </a:lvl1pPr>
          </a:lstStyle>
          <a:p>
            <a:pPr>
              <a:defRPr/>
            </a:pPr>
            <a:endParaRPr lang="en-AU"/>
          </a:p>
        </p:txBody>
      </p:sp>
      <p:sp>
        <p:nvSpPr>
          <p:cNvPr id="5" name="Rectangle 41"/>
          <p:cNvSpPr>
            <a:spLocks noGrp="1" noChangeArrowheads="1"/>
          </p:cNvSpPr>
          <p:nvPr>
            <p:ph type="ftr" sz="quarter" idx="11"/>
          </p:nvPr>
        </p:nvSpPr>
        <p:spPr>
          <a:ln/>
        </p:spPr>
        <p:txBody>
          <a:bodyPr/>
          <a:lstStyle>
            <a:lvl1pPr>
              <a:defRPr/>
            </a:lvl1pPr>
          </a:lstStyle>
          <a:p>
            <a:pPr>
              <a:defRPr/>
            </a:pPr>
            <a:endParaRPr lang="en-AU"/>
          </a:p>
        </p:txBody>
      </p:sp>
      <p:sp>
        <p:nvSpPr>
          <p:cNvPr id="6" name="Rectangle 42"/>
          <p:cNvSpPr>
            <a:spLocks noGrp="1" noChangeArrowheads="1"/>
          </p:cNvSpPr>
          <p:nvPr>
            <p:ph type="sldNum" sz="quarter" idx="12"/>
          </p:nvPr>
        </p:nvSpPr>
        <p:spPr>
          <a:ln/>
        </p:spPr>
        <p:txBody>
          <a:bodyPr/>
          <a:lstStyle>
            <a:lvl1pPr>
              <a:defRPr/>
            </a:lvl1pPr>
          </a:lstStyle>
          <a:p>
            <a:pPr>
              <a:defRPr/>
            </a:pPr>
            <a:fld id="{939CC52E-E2AF-4511-99B5-2C809CE8E908}" type="slidenum">
              <a:rPr lang="en-AU"/>
              <a:pPr>
                <a:defRPr/>
              </a:pPr>
              <a:t>‹#›</a:t>
            </a:fld>
            <a:endParaRPr lang="en-AU"/>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0"/>
          <p:cNvSpPr>
            <a:spLocks noGrp="1" noChangeArrowheads="1"/>
          </p:cNvSpPr>
          <p:nvPr>
            <p:ph type="dt" sz="half" idx="10"/>
          </p:nvPr>
        </p:nvSpPr>
        <p:spPr>
          <a:ln/>
        </p:spPr>
        <p:txBody>
          <a:bodyPr/>
          <a:lstStyle>
            <a:lvl1pPr>
              <a:defRPr/>
            </a:lvl1pPr>
          </a:lstStyle>
          <a:p>
            <a:pPr>
              <a:defRPr/>
            </a:pPr>
            <a:endParaRPr lang="en-AU"/>
          </a:p>
        </p:txBody>
      </p:sp>
      <p:sp>
        <p:nvSpPr>
          <p:cNvPr id="5" name="Rectangle 41"/>
          <p:cNvSpPr>
            <a:spLocks noGrp="1" noChangeArrowheads="1"/>
          </p:cNvSpPr>
          <p:nvPr>
            <p:ph type="ftr" sz="quarter" idx="11"/>
          </p:nvPr>
        </p:nvSpPr>
        <p:spPr>
          <a:ln/>
        </p:spPr>
        <p:txBody>
          <a:bodyPr/>
          <a:lstStyle>
            <a:lvl1pPr>
              <a:defRPr/>
            </a:lvl1pPr>
          </a:lstStyle>
          <a:p>
            <a:pPr>
              <a:defRPr/>
            </a:pPr>
            <a:endParaRPr lang="en-AU"/>
          </a:p>
        </p:txBody>
      </p:sp>
      <p:sp>
        <p:nvSpPr>
          <p:cNvPr id="6" name="Rectangle 42"/>
          <p:cNvSpPr>
            <a:spLocks noGrp="1" noChangeArrowheads="1"/>
          </p:cNvSpPr>
          <p:nvPr>
            <p:ph type="sldNum" sz="quarter" idx="12"/>
          </p:nvPr>
        </p:nvSpPr>
        <p:spPr>
          <a:ln/>
        </p:spPr>
        <p:txBody>
          <a:bodyPr/>
          <a:lstStyle>
            <a:lvl1pPr>
              <a:defRPr/>
            </a:lvl1pPr>
          </a:lstStyle>
          <a:p>
            <a:pPr>
              <a:defRPr/>
            </a:pPr>
            <a:fld id="{DE1241F6-2166-412C-A4E1-741D54E94A89}" type="slidenum">
              <a:rPr lang="en-AU"/>
              <a:pPr>
                <a:defRPr/>
              </a:pPr>
              <a:t>‹#›</a:t>
            </a:fld>
            <a:endParaRPr lang="en-AU"/>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0"/>
          <p:cNvSpPr>
            <a:spLocks noGrp="1" noChangeArrowheads="1"/>
          </p:cNvSpPr>
          <p:nvPr>
            <p:ph type="dt" sz="half" idx="10"/>
          </p:nvPr>
        </p:nvSpPr>
        <p:spPr>
          <a:ln/>
        </p:spPr>
        <p:txBody>
          <a:bodyPr/>
          <a:lstStyle>
            <a:lvl1pPr>
              <a:defRPr/>
            </a:lvl1pPr>
          </a:lstStyle>
          <a:p>
            <a:pPr>
              <a:defRPr/>
            </a:pPr>
            <a:endParaRPr lang="en-AU"/>
          </a:p>
        </p:txBody>
      </p:sp>
      <p:sp>
        <p:nvSpPr>
          <p:cNvPr id="5" name="Rectangle 41"/>
          <p:cNvSpPr>
            <a:spLocks noGrp="1" noChangeArrowheads="1"/>
          </p:cNvSpPr>
          <p:nvPr>
            <p:ph type="ftr" sz="quarter" idx="11"/>
          </p:nvPr>
        </p:nvSpPr>
        <p:spPr>
          <a:ln/>
        </p:spPr>
        <p:txBody>
          <a:bodyPr/>
          <a:lstStyle>
            <a:lvl1pPr>
              <a:defRPr/>
            </a:lvl1pPr>
          </a:lstStyle>
          <a:p>
            <a:pPr>
              <a:defRPr/>
            </a:pPr>
            <a:endParaRPr lang="en-AU"/>
          </a:p>
        </p:txBody>
      </p:sp>
      <p:sp>
        <p:nvSpPr>
          <p:cNvPr id="6" name="Rectangle 42"/>
          <p:cNvSpPr>
            <a:spLocks noGrp="1" noChangeArrowheads="1"/>
          </p:cNvSpPr>
          <p:nvPr>
            <p:ph type="sldNum" sz="quarter" idx="12"/>
          </p:nvPr>
        </p:nvSpPr>
        <p:spPr>
          <a:ln/>
        </p:spPr>
        <p:txBody>
          <a:bodyPr/>
          <a:lstStyle>
            <a:lvl1pPr>
              <a:defRPr/>
            </a:lvl1pPr>
          </a:lstStyle>
          <a:p>
            <a:pPr>
              <a:defRPr/>
            </a:pPr>
            <a:fld id="{3BB6110C-5A41-42D8-BAE9-A19A3F3717C7}" type="slidenum">
              <a:rPr lang="en-AU"/>
              <a:pPr>
                <a:defRPr/>
              </a:pPr>
              <a:t>‹#›</a:t>
            </a:fld>
            <a:endParaRPr lang="en-AU"/>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endParaRPr lang="en-AU"/>
          </a:p>
        </p:txBody>
      </p:sp>
      <p:sp>
        <p:nvSpPr>
          <p:cNvPr id="5" name="Rectangle 41"/>
          <p:cNvSpPr>
            <a:spLocks noGrp="1" noChangeArrowheads="1"/>
          </p:cNvSpPr>
          <p:nvPr>
            <p:ph type="ftr" sz="quarter" idx="11"/>
          </p:nvPr>
        </p:nvSpPr>
        <p:spPr>
          <a:ln/>
        </p:spPr>
        <p:txBody>
          <a:bodyPr/>
          <a:lstStyle>
            <a:lvl1pPr>
              <a:defRPr/>
            </a:lvl1pPr>
          </a:lstStyle>
          <a:p>
            <a:pPr>
              <a:defRPr/>
            </a:pPr>
            <a:endParaRPr lang="en-AU"/>
          </a:p>
        </p:txBody>
      </p:sp>
      <p:sp>
        <p:nvSpPr>
          <p:cNvPr id="6" name="Rectangle 42"/>
          <p:cNvSpPr>
            <a:spLocks noGrp="1" noChangeArrowheads="1"/>
          </p:cNvSpPr>
          <p:nvPr>
            <p:ph type="sldNum" sz="quarter" idx="12"/>
          </p:nvPr>
        </p:nvSpPr>
        <p:spPr>
          <a:ln/>
        </p:spPr>
        <p:txBody>
          <a:bodyPr/>
          <a:lstStyle>
            <a:lvl1pPr>
              <a:defRPr/>
            </a:lvl1pPr>
          </a:lstStyle>
          <a:p>
            <a:pPr>
              <a:defRPr/>
            </a:pPr>
            <a:fld id="{A238A0A6-BCF1-47FF-902A-939F89472F9B}" type="slidenum">
              <a:rPr lang="en-AU"/>
              <a:pPr>
                <a:defRPr/>
              </a:pPr>
              <a:t>‹#›</a:t>
            </a:fld>
            <a:endParaRPr lang="en-AU"/>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900113" y="1600200"/>
            <a:ext cx="3667125"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719638" y="1600200"/>
            <a:ext cx="3668712"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40"/>
          <p:cNvSpPr>
            <a:spLocks noGrp="1" noChangeArrowheads="1"/>
          </p:cNvSpPr>
          <p:nvPr>
            <p:ph type="dt" sz="half" idx="10"/>
          </p:nvPr>
        </p:nvSpPr>
        <p:spPr>
          <a:ln/>
        </p:spPr>
        <p:txBody>
          <a:bodyPr/>
          <a:lstStyle>
            <a:lvl1pPr>
              <a:defRPr/>
            </a:lvl1pPr>
          </a:lstStyle>
          <a:p>
            <a:pPr>
              <a:defRPr/>
            </a:pPr>
            <a:endParaRPr lang="en-AU"/>
          </a:p>
        </p:txBody>
      </p:sp>
      <p:sp>
        <p:nvSpPr>
          <p:cNvPr id="6" name="Rectangle 41"/>
          <p:cNvSpPr>
            <a:spLocks noGrp="1" noChangeArrowheads="1"/>
          </p:cNvSpPr>
          <p:nvPr>
            <p:ph type="ftr" sz="quarter" idx="11"/>
          </p:nvPr>
        </p:nvSpPr>
        <p:spPr>
          <a:ln/>
        </p:spPr>
        <p:txBody>
          <a:bodyPr/>
          <a:lstStyle>
            <a:lvl1pPr>
              <a:defRPr/>
            </a:lvl1pPr>
          </a:lstStyle>
          <a:p>
            <a:pPr>
              <a:defRPr/>
            </a:pPr>
            <a:endParaRPr lang="en-AU"/>
          </a:p>
        </p:txBody>
      </p:sp>
      <p:sp>
        <p:nvSpPr>
          <p:cNvPr id="7" name="Rectangle 42"/>
          <p:cNvSpPr>
            <a:spLocks noGrp="1" noChangeArrowheads="1"/>
          </p:cNvSpPr>
          <p:nvPr>
            <p:ph type="sldNum" sz="quarter" idx="12"/>
          </p:nvPr>
        </p:nvSpPr>
        <p:spPr>
          <a:ln/>
        </p:spPr>
        <p:txBody>
          <a:bodyPr/>
          <a:lstStyle>
            <a:lvl1pPr>
              <a:defRPr/>
            </a:lvl1pPr>
          </a:lstStyle>
          <a:p>
            <a:pPr>
              <a:defRPr/>
            </a:pPr>
            <a:fld id="{A780772F-21AC-466B-84F9-FFBD3F5A7D79}" type="slidenum">
              <a:rPr lang="en-AU"/>
              <a:pPr>
                <a:defRPr/>
              </a:pPr>
              <a:t>‹#›</a:t>
            </a:fld>
            <a:endParaRPr lang="en-AU"/>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40"/>
          <p:cNvSpPr>
            <a:spLocks noGrp="1" noChangeArrowheads="1"/>
          </p:cNvSpPr>
          <p:nvPr>
            <p:ph type="dt" sz="half" idx="10"/>
          </p:nvPr>
        </p:nvSpPr>
        <p:spPr>
          <a:ln/>
        </p:spPr>
        <p:txBody>
          <a:bodyPr/>
          <a:lstStyle>
            <a:lvl1pPr>
              <a:defRPr/>
            </a:lvl1pPr>
          </a:lstStyle>
          <a:p>
            <a:pPr>
              <a:defRPr/>
            </a:pPr>
            <a:endParaRPr lang="en-AU"/>
          </a:p>
        </p:txBody>
      </p:sp>
      <p:sp>
        <p:nvSpPr>
          <p:cNvPr id="8" name="Rectangle 41"/>
          <p:cNvSpPr>
            <a:spLocks noGrp="1" noChangeArrowheads="1"/>
          </p:cNvSpPr>
          <p:nvPr>
            <p:ph type="ftr" sz="quarter" idx="11"/>
          </p:nvPr>
        </p:nvSpPr>
        <p:spPr>
          <a:ln/>
        </p:spPr>
        <p:txBody>
          <a:bodyPr/>
          <a:lstStyle>
            <a:lvl1pPr>
              <a:defRPr/>
            </a:lvl1pPr>
          </a:lstStyle>
          <a:p>
            <a:pPr>
              <a:defRPr/>
            </a:pPr>
            <a:endParaRPr lang="en-AU"/>
          </a:p>
        </p:txBody>
      </p:sp>
      <p:sp>
        <p:nvSpPr>
          <p:cNvPr id="9" name="Rectangle 42"/>
          <p:cNvSpPr>
            <a:spLocks noGrp="1" noChangeArrowheads="1"/>
          </p:cNvSpPr>
          <p:nvPr>
            <p:ph type="sldNum" sz="quarter" idx="12"/>
          </p:nvPr>
        </p:nvSpPr>
        <p:spPr>
          <a:ln/>
        </p:spPr>
        <p:txBody>
          <a:bodyPr/>
          <a:lstStyle>
            <a:lvl1pPr>
              <a:defRPr/>
            </a:lvl1pPr>
          </a:lstStyle>
          <a:p>
            <a:pPr>
              <a:defRPr/>
            </a:pPr>
            <a:fld id="{2DBEC3DD-07E9-4E38-9F37-B311010F79A3}" type="slidenum">
              <a:rPr lang="en-AU"/>
              <a:pPr>
                <a:defRPr/>
              </a:pPr>
              <a:t>‹#›</a:t>
            </a:fld>
            <a:endParaRPr lang="en-AU"/>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40"/>
          <p:cNvSpPr>
            <a:spLocks noGrp="1" noChangeArrowheads="1"/>
          </p:cNvSpPr>
          <p:nvPr>
            <p:ph type="dt" sz="half" idx="10"/>
          </p:nvPr>
        </p:nvSpPr>
        <p:spPr>
          <a:ln/>
        </p:spPr>
        <p:txBody>
          <a:bodyPr/>
          <a:lstStyle>
            <a:lvl1pPr>
              <a:defRPr/>
            </a:lvl1pPr>
          </a:lstStyle>
          <a:p>
            <a:pPr>
              <a:defRPr/>
            </a:pPr>
            <a:endParaRPr lang="en-AU"/>
          </a:p>
        </p:txBody>
      </p:sp>
      <p:sp>
        <p:nvSpPr>
          <p:cNvPr id="4" name="Rectangle 41"/>
          <p:cNvSpPr>
            <a:spLocks noGrp="1" noChangeArrowheads="1"/>
          </p:cNvSpPr>
          <p:nvPr>
            <p:ph type="ftr" sz="quarter" idx="11"/>
          </p:nvPr>
        </p:nvSpPr>
        <p:spPr>
          <a:ln/>
        </p:spPr>
        <p:txBody>
          <a:bodyPr/>
          <a:lstStyle>
            <a:lvl1pPr>
              <a:defRPr/>
            </a:lvl1pPr>
          </a:lstStyle>
          <a:p>
            <a:pPr>
              <a:defRPr/>
            </a:pPr>
            <a:endParaRPr lang="en-AU"/>
          </a:p>
        </p:txBody>
      </p:sp>
      <p:sp>
        <p:nvSpPr>
          <p:cNvPr id="5" name="Rectangle 42"/>
          <p:cNvSpPr>
            <a:spLocks noGrp="1" noChangeArrowheads="1"/>
          </p:cNvSpPr>
          <p:nvPr>
            <p:ph type="sldNum" sz="quarter" idx="12"/>
          </p:nvPr>
        </p:nvSpPr>
        <p:spPr>
          <a:ln/>
        </p:spPr>
        <p:txBody>
          <a:bodyPr/>
          <a:lstStyle>
            <a:lvl1pPr>
              <a:defRPr/>
            </a:lvl1pPr>
          </a:lstStyle>
          <a:p>
            <a:pPr>
              <a:defRPr/>
            </a:pPr>
            <a:fld id="{EF34595E-792B-4E10-BAC8-86EA73A1592B}" type="slidenum">
              <a:rPr lang="en-AU"/>
              <a:pPr>
                <a:defRPr/>
              </a:pPr>
              <a:t>‹#›</a:t>
            </a:fld>
            <a:endParaRPr lang="en-AU"/>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n-AU"/>
          </a:p>
        </p:txBody>
      </p:sp>
      <p:sp>
        <p:nvSpPr>
          <p:cNvPr id="3" name="Rectangle 41"/>
          <p:cNvSpPr>
            <a:spLocks noGrp="1" noChangeArrowheads="1"/>
          </p:cNvSpPr>
          <p:nvPr>
            <p:ph type="ftr" sz="quarter" idx="11"/>
          </p:nvPr>
        </p:nvSpPr>
        <p:spPr>
          <a:ln/>
        </p:spPr>
        <p:txBody>
          <a:bodyPr/>
          <a:lstStyle>
            <a:lvl1pPr>
              <a:defRPr/>
            </a:lvl1pPr>
          </a:lstStyle>
          <a:p>
            <a:pPr>
              <a:defRPr/>
            </a:pPr>
            <a:endParaRPr lang="en-AU"/>
          </a:p>
        </p:txBody>
      </p:sp>
      <p:sp>
        <p:nvSpPr>
          <p:cNvPr id="4" name="Rectangle 42"/>
          <p:cNvSpPr>
            <a:spLocks noGrp="1" noChangeArrowheads="1"/>
          </p:cNvSpPr>
          <p:nvPr>
            <p:ph type="sldNum" sz="quarter" idx="12"/>
          </p:nvPr>
        </p:nvSpPr>
        <p:spPr>
          <a:ln/>
        </p:spPr>
        <p:txBody>
          <a:bodyPr/>
          <a:lstStyle>
            <a:lvl1pPr>
              <a:defRPr/>
            </a:lvl1pPr>
          </a:lstStyle>
          <a:p>
            <a:pPr>
              <a:defRPr/>
            </a:pPr>
            <a:fld id="{52D2CA46-9922-4265-BB00-C17298298271}" type="slidenum">
              <a:rPr lang="en-AU"/>
              <a:pPr>
                <a:defRPr/>
              </a:pPr>
              <a:t>‹#›</a:t>
            </a:fld>
            <a:endParaRPr lang="en-AU"/>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AU"/>
          </a:p>
        </p:txBody>
      </p:sp>
      <p:sp>
        <p:nvSpPr>
          <p:cNvPr id="6" name="Rectangle 41"/>
          <p:cNvSpPr>
            <a:spLocks noGrp="1" noChangeArrowheads="1"/>
          </p:cNvSpPr>
          <p:nvPr>
            <p:ph type="ftr" sz="quarter" idx="11"/>
          </p:nvPr>
        </p:nvSpPr>
        <p:spPr>
          <a:ln/>
        </p:spPr>
        <p:txBody>
          <a:bodyPr/>
          <a:lstStyle>
            <a:lvl1pPr>
              <a:defRPr/>
            </a:lvl1pPr>
          </a:lstStyle>
          <a:p>
            <a:pPr>
              <a:defRPr/>
            </a:pPr>
            <a:endParaRPr lang="en-AU"/>
          </a:p>
        </p:txBody>
      </p:sp>
      <p:sp>
        <p:nvSpPr>
          <p:cNvPr id="7" name="Rectangle 42"/>
          <p:cNvSpPr>
            <a:spLocks noGrp="1" noChangeArrowheads="1"/>
          </p:cNvSpPr>
          <p:nvPr>
            <p:ph type="sldNum" sz="quarter" idx="12"/>
          </p:nvPr>
        </p:nvSpPr>
        <p:spPr>
          <a:ln/>
        </p:spPr>
        <p:txBody>
          <a:bodyPr/>
          <a:lstStyle>
            <a:lvl1pPr>
              <a:defRPr/>
            </a:lvl1pPr>
          </a:lstStyle>
          <a:p>
            <a:pPr>
              <a:defRPr/>
            </a:pPr>
            <a:fld id="{866D13C0-C57A-4574-924D-136E6EDE4B57}" type="slidenum">
              <a:rPr lang="en-AU"/>
              <a:pPr>
                <a:defRPr/>
              </a:pPr>
              <a:t>‹#›</a:t>
            </a:fld>
            <a:endParaRPr lang="en-AU"/>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AU"/>
          </a:p>
        </p:txBody>
      </p:sp>
      <p:sp>
        <p:nvSpPr>
          <p:cNvPr id="6" name="Rectangle 41"/>
          <p:cNvSpPr>
            <a:spLocks noGrp="1" noChangeArrowheads="1"/>
          </p:cNvSpPr>
          <p:nvPr>
            <p:ph type="ftr" sz="quarter" idx="11"/>
          </p:nvPr>
        </p:nvSpPr>
        <p:spPr>
          <a:ln/>
        </p:spPr>
        <p:txBody>
          <a:bodyPr/>
          <a:lstStyle>
            <a:lvl1pPr>
              <a:defRPr/>
            </a:lvl1pPr>
          </a:lstStyle>
          <a:p>
            <a:pPr>
              <a:defRPr/>
            </a:pPr>
            <a:endParaRPr lang="en-AU"/>
          </a:p>
        </p:txBody>
      </p:sp>
      <p:sp>
        <p:nvSpPr>
          <p:cNvPr id="7" name="Rectangle 42"/>
          <p:cNvSpPr>
            <a:spLocks noGrp="1" noChangeArrowheads="1"/>
          </p:cNvSpPr>
          <p:nvPr>
            <p:ph type="sldNum" sz="quarter" idx="12"/>
          </p:nvPr>
        </p:nvSpPr>
        <p:spPr>
          <a:ln/>
        </p:spPr>
        <p:txBody>
          <a:bodyPr/>
          <a:lstStyle>
            <a:lvl1pPr>
              <a:defRPr/>
            </a:lvl1pPr>
          </a:lstStyle>
          <a:p>
            <a:pPr>
              <a:defRPr/>
            </a:pPr>
            <a:fld id="{3384386D-0D84-459F-9582-D52A22A7AA51}" type="slidenum">
              <a:rPr lang="en-AU"/>
              <a:pPr>
                <a:defRPr/>
              </a:pPr>
              <a:t>‹#›</a:t>
            </a:fld>
            <a:endParaRPr lang="en-AU"/>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1588" y="0"/>
            <a:ext cx="9148762" cy="6851650"/>
            <a:chOff x="1" y="0"/>
            <a:chExt cx="5763" cy="4316"/>
          </a:xfrm>
        </p:grpSpPr>
        <p:sp>
          <p:nvSpPr>
            <p:cNvPr id="587779"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sp>
          <p:nvSpPr>
            <p:cNvPr id="587780"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sp>
          <p:nvSpPr>
            <p:cNvPr id="587781"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grpSp>
          <p:nvGrpSpPr>
            <p:cNvPr id="2060" name="Group 6"/>
            <p:cNvGrpSpPr>
              <a:grpSpLocks/>
            </p:cNvGrpSpPr>
            <p:nvPr/>
          </p:nvGrpSpPr>
          <p:grpSpPr bwMode="auto">
            <a:xfrm>
              <a:off x="288" y="0"/>
              <a:ext cx="5098" cy="4316"/>
              <a:chOff x="288" y="0"/>
              <a:chExt cx="5098" cy="4316"/>
            </a:xfrm>
          </p:grpSpPr>
          <p:sp>
            <p:nvSpPr>
              <p:cNvPr id="587783" name="Freeform 7"/>
              <p:cNvSpPr>
                <a:spLocks/>
              </p:cNvSpPr>
              <p:nvPr/>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84" name="Freeform 8"/>
              <p:cNvSpPr>
                <a:spLocks/>
              </p:cNvSpPr>
              <p:nvPr/>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85" name="Freeform 9"/>
              <p:cNvSpPr>
                <a:spLocks/>
              </p:cNvSpPr>
              <p:nvPr/>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86" name="Freeform 10"/>
              <p:cNvSpPr>
                <a:spLocks/>
              </p:cNvSpPr>
              <p:nvPr/>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87" name="Freeform 11"/>
              <p:cNvSpPr>
                <a:spLocks/>
              </p:cNvSpPr>
              <p:nvPr/>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88" name="Freeform 12"/>
              <p:cNvSpPr>
                <a:spLocks/>
              </p:cNvSpPr>
              <p:nvPr/>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89" name="Freeform 13"/>
              <p:cNvSpPr>
                <a:spLocks/>
              </p:cNvSpPr>
              <p:nvPr/>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90" name="Freeform 14"/>
              <p:cNvSpPr>
                <a:spLocks/>
              </p:cNvSpPr>
              <p:nvPr/>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91" name="Freeform 15"/>
              <p:cNvSpPr>
                <a:spLocks/>
              </p:cNvSpPr>
              <p:nvPr/>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92" name="Freeform 16"/>
              <p:cNvSpPr>
                <a:spLocks/>
              </p:cNvSpPr>
              <p:nvPr/>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93" name="Freeform 17"/>
              <p:cNvSpPr>
                <a:spLocks/>
              </p:cNvSpPr>
              <p:nvPr/>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94" name="Freeform 18"/>
              <p:cNvSpPr>
                <a:spLocks/>
              </p:cNvSpPr>
              <p:nvPr/>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95" name="Freeform 19"/>
              <p:cNvSpPr>
                <a:spLocks/>
              </p:cNvSpPr>
              <p:nvPr/>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grpSp>
        <p:sp>
          <p:nvSpPr>
            <p:cNvPr id="587796"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sp>
          <p:nvSpPr>
            <p:cNvPr id="587797"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sp>
          <p:nvSpPr>
            <p:cNvPr id="587798"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cs typeface="+mn-cs"/>
              </a:endParaRPr>
            </a:p>
          </p:txBody>
        </p:sp>
        <p:sp>
          <p:nvSpPr>
            <p:cNvPr id="587799"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n-AU">
                <a:cs typeface="+mn-cs"/>
              </a:endParaRPr>
            </a:p>
          </p:txBody>
        </p:sp>
        <p:sp>
          <p:nvSpPr>
            <p:cNvPr id="587800"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n-AU">
                <a:cs typeface="+mn-cs"/>
              </a:endParaRPr>
            </a:p>
          </p:txBody>
        </p:sp>
        <p:sp>
          <p:nvSpPr>
            <p:cNvPr id="587801"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cs typeface="+mn-cs"/>
              </a:endParaRPr>
            </a:p>
          </p:txBody>
        </p:sp>
        <p:sp>
          <p:nvSpPr>
            <p:cNvPr id="587802"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n-AU">
                <a:cs typeface="+mn-cs"/>
              </a:endParaRPr>
            </a:p>
          </p:txBody>
        </p:sp>
        <p:sp>
          <p:nvSpPr>
            <p:cNvPr id="587803"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n-AU">
                <a:cs typeface="+mn-cs"/>
              </a:endParaRPr>
            </a:p>
          </p:txBody>
        </p:sp>
        <p:sp>
          <p:nvSpPr>
            <p:cNvPr id="587804"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AU">
                <a:cs typeface="+mn-cs"/>
              </a:endParaRPr>
            </a:p>
          </p:txBody>
        </p:sp>
        <p:sp>
          <p:nvSpPr>
            <p:cNvPr id="587805"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AU">
                <a:cs typeface="+mn-cs"/>
              </a:endParaRPr>
            </a:p>
          </p:txBody>
        </p:sp>
        <p:sp>
          <p:nvSpPr>
            <p:cNvPr id="587806"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AU">
                <a:cs typeface="+mn-cs"/>
              </a:endParaRPr>
            </a:p>
          </p:txBody>
        </p:sp>
        <p:grpSp>
          <p:nvGrpSpPr>
            <p:cNvPr id="2072" name="Group 31"/>
            <p:cNvGrpSpPr>
              <a:grpSpLocks/>
            </p:cNvGrpSpPr>
            <p:nvPr/>
          </p:nvGrpSpPr>
          <p:grpSpPr bwMode="auto">
            <a:xfrm>
              <a:off x="1" y="392"/>
              <a:ext cx="5758" cy="1571"/>
              <a:chOff x="1" y="392"/>
              <a:chExt cx="5758" cy="1571"/>
            </a:xfrm>
          </p:grpSpPr>
          <p:sp>
            <p:nvSpPr>
              <p:cNvPr id="587808" name="Line 32"/>
              <p:cNvSpPr>
                <a:spLocks noChangeShapeType="1"/>
              </p:cNvSpPr>
              <p:nvPr/>
            </p:nvSpPr>
            <p:spPr bwMode="hidden">
              <a:xfrm>
                <a:off x="1" y="784"/>
                <a:ext cx="5758" cy="0"/>
              </a:xfrm>
              <a:prstGeom prst="line">
                <a:avLst/>
              </a:prstGeom>
              <a:noFill/>
              <a:ln w="15875">
                <a:solidFill>
                  <a:schemeClr val="bg1"/>
                </a:solidFill>
                <a:round/>
                <a:headEnd/>
                <a:tailEnd/>
              </a:ln>
              <a:effectLst/>
            </p:spPr>
            <p:txBody>
              <a:bodyPr/>
              <a:lstStyle/>
              <a:p>
                <a:pPr>
                  <a:defRPr/>
                </a:pPr>
                <a:endParaRPr lang="en-AU">
                  <a:cs typeface="+mn-cs"/>
                </a:endParaRPr>
              </a:p>
            </p:txBody>
          </p:sp>
          <p:sp>
            <p:nvSpPr>
              <p:cNvPr id="587809" name="Line 33"/>
              <p:cNvSpPr>
                <a:spLocks noChangeShapeType="1"/>
              </p:cNvSpPr>
              <p:nvPr/>
            </p:nvSpPr>
            <p:spPr bwMode="hidden">
              <a:xfrm>
                <a:off x="1" y="1963"/>
                <a:ext cx="5758" cy="0"/>
              </a:xfrm>
              <a:prstGeom prst="line">
                <a:avLst/>
              </a:prstGeom>
              <a:noFill/>
              <a:ln w="15875">
                <a:solidFill>
                  <a:schemeClr val="bg1"/>
                </a:solidFill>
                <a:round/>
                <a:headEnd/>
                <a:tailEnd/>
              </a:ln>
              <a:effectLst/>
            </p:spPr>
            <p:txBody>
              <a:bodyPr/>
              <a:lstStyle/>
              <a:p>
                <a:pPr>
                  <a:defRPr/>
                </a:pPr>
                <a:endParaRPr lang="en-AU">
                  <a:cs typeface="+mn-cs"/>
                </a:endParaRPr>
              </a:p>
            </p:txBody>
          </p:sp>
          <p:sp>
            <p:nvSpPr>
              <p:cNvPr id="587810" name="Line 34"/>
              <p:cNvSpPr>
                <a:spLocks noChangeShapeType="1"/>
              </p:cNvSpPr>
              <p:nvPr/>
            </p:nvSpPr>
            <p:spPr bwMode="hidden">
              <a:xfrm>
                <a:off x="1" y="1570"/>
                <a:ext cx="5758" cy="0"/>
              </a:xfrm>
              <a:prstGeom prst="line">
                <a:avLst/>
              </a:prstGeom>
              <a:noFill/>
              <a:ln w="15875">
                <a:solidFill>
                  <a:schemeClr val="bg1"/>
                </a:solidFill>
                <a:round/>
                <a:headEnd/>
                <a:tailEnd/>
              </a:ln>
              <a:effectLst/>
            </p:spPr>
            <p:txBody>
              <a:bodyPr/>
              <a:lstStyle/>
              <a:p>
                <a:pPr>
                  <a:defRPr/>
                </a:pPr>
                <a:endParaRPr lang="en-AU">
                  <a:cs typeface="+mn-cs"/>
                </a:endParaRPr>
              </a:p>
            </p:txBody>
          </p:sp>
          <p:sp>
            <p:nvSpPr>
              <p:cNvPr id="587811" name="Line 35"/>
              <p:cNvSpPr>
                <a:spLocks noChangeShapeType="1"/>
              </p:cNvSpPr>
              <p:nvPr/>
            </p:nvSpPr>
            <p:spPr bwMode="hidden">
              <a:xfrm>
                <a:off x="1" y="1177"/>
                <a:ext cx="5758" cy="0"/>
              </a:xfrm>
              <a:prstGeom prst="line">
                <a:avLst/>
              </a:prstGeom>
              <a:noFill/>
              <a:ln w="15875">
                <a:solidFill>
                  <a:schemeClr val="bg1"/>
                </a:solidFill>
                <a:round/>
                <a:headEnd/>
                <a:tailEnd/>
              </a:ln>
              <a:effectLst/>
            </p:spPr>
            <p:txBody>
              <a:bodyPr/>
              <a:lstStyle/>
              <a:p>
                <a:pPr>
                  <a:defRPr/>
                </a:pPr>
                <a:endParaRPr lang="en-AU">
                  <a:cs typeface="+mn-cs"/>
                </a:endParaRPr>
              </a:p>
            </p:txBody>
          </p:sp>
          <p:sp>
            <p:nvSpPr>
              <p:cNvPr id="587812" name="Line 36"/>
              <p:cNvSpPr>
                <a:spLocks noChangeShapeType="1"/>
              </p:cNvSpPr>
              <p:nvPr/>
            </p:nvSpPr>
            <p:spPr bwMode="hidden">
              <a:xfrm>
                <a:off x="1" y="392"/>
                <a:ext cx="5758" cy="0"/>
              </a:xfrm>
              <a:prstGeom prst="line">
                <a:avLst/>
              </a:prstGeom>
              <a:noFill/>
              <a:ln w="15875">
                <a:solidFill>
                  <a:schemeClr val="bg1"/>
                </a:solidFill>
                <a:round/>
                <a:headEnd/>
                <a:tailEnd/>
              </a:ln>
              <a:effectLst/>
            </p:spPr>
            <p:txBody>
              <a:bodyPr/>
              <a:lstStyle/>
              <a:p>
                <a:pPr>
                  <a:defRPr/>
                </a:pPr>
                <a:endParaRPr lang="en-AU">
                  <a:cs typeface="+mn-cs"/>
                </a:endParaRPr>
              </a:p>
            </p:txBody>
          </p:sp>
        </p:grpSp>
        <p:sp>
          <p:nvSpPr>
            <p:cNvPr id="587813"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AU">
                <a:cs typeface="+mn-cs"/>
              </a:endParaRPr>
            </a:p>
          </p:txBody>
        </p:sp>
        <p:sp>
          <p:nvSpPr>
            <p:cNvPr id="587814"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AU">
                <a:cs typeface="+mn-cs"/>
              </a:endParaRPr>
            </a:p>
          </p:txBody>
        </p:sp>
      </p:grpSp>
      <p:sp>
        <p:nvSpPr>
          <p:cNvPr id="587815" name="Rectangle 39"/>
          <p:cNvSpPr>
            <a:spLocks noGrp="1" noChangeArrowheads="1"/>
          </p:cNvSpPr>
          <p:nvPr>
            <p:ph type="title"/>
          </p:nvPr>
        </p:nvSpPr>
        <p:spPr bwMode="auto">
          <a:xfrm>
            <a:off x="857250" y="277813"/>
            <a:ext cx="74295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endParaRPr lang="en-AU" dirty="0" smtClean="0"/>
          </a:p>
        </p:txBody>
      </p:sp>
      <p:sp>
        <p:nvSpPr>
          <p:cNvPr id="587816"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cs typeface="+mn-cs"/>
              </a:defRPr>
            </a:lvl1pPr>
          </a:lstStyle>
          <a:p>
            <a:pPr>
              <a:defRPr/>
            </a:pPr>
            <a:endParaRPr lang="en-AU"/>
          </a:p>
        </p:txBody>
      </p:sp>
      <p:sp>
        <p:nvSpPr>
          <p:cNvPr id="587817"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cs typeface="+mn-cs"/>
              </a:defRPr>
            </a:lvl1pPr>
          </a:lstStyle>
          <a:p>
            <a:pPr>
              <a:defRPr/>
            </a:pPr>
            <a:endParaRPr lang="en-AU"/>
          </a:p>
        </p:txBody>
      </p:sp>
      <p:sp>
        <p:nvSpPr>
          <p:cNvPr id="587818"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cs typeface="+mn-cs"/>
              </a:defRPr>
            </a:lvl1pPr>
          </a:lstStyle>
          <a:p>
            <a:pPr>
              <a:defRPr/>
            </a:pPr>
            <a:fld id="{F14068AD-DEFC-475B-BB4D-33DD6E19390A}" type="slidenum">
              <a:rPr lang="en-AU"/>
              <a:pPr>
                <a:defRPr/>
              </a:pPr>
              <a:t>‹#›</a:t>
            </a:fld>
            <a:endParaRPr lang="en-AU"/>
          </a:p>
        </p:txBody>
      </p:sp>
      <p:sp>
        <p:nvSpPr>
          <p:cNvPr id="587819" name="Rectangle 43"/>
          <p:cNvSpPr>
            <a:spLocks noGrp="1" noChangeArrowheads="1"/>
          </p:cNvSpPr>
          <p:nvPr>
            <p:ph type="body" idx="1"/>
          </p:nvPr>
        </p:nvSpPr>
        <p:spPr bwMode="auto">
          <a:xfrm>
            <a:off x="900113" y="1600200"/>
            <a:ext cx="7488237"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dirty="0" smtClean="0"/>
          </a:p>
        </p:txBody>
      </p:sp>
      <p:pic>
        <p:nvPicPr>
          <p:cNvPr id="2056" name="Picture 44" descr="IHO Colour-transparent-small.gif"/>
          <p:cNvPicPr>
            <a:picLocks noChangeAspect="1"/>
          </p:cNvPicPr>
          <p:nvPr/>
        </p:nvPicPr>
        <p:blipFill>
          <a:blip r:embed="rId13" cstate="print">
            <a:lum bright="-38000" contrast="-42000"/>
          </a:blip>
          <a:srcRect/>
          <a:stretch>
            <a:fillRect/>
          </a:stretch>
        </p:blipFill>
        <p:spPr bwMode="auto">
          <a:xfrm>
            <a:off x="8664575" y="90488"/>
            <a:ext cx="492125" cy="654050"/>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4020"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87819">
                                            <p:txEl>
                                              <p:pRg st="0" end="0"/>
                                            </p:txEl>
                                          </p:spTgt>
                                        </p:tgtEl>
                                        <p:attrNameLst>
                                          <p:attrName>style.visibility</p:attrName>
                                        </p:attrNameLst>
                                      </p:cBhvr>
                                      <p:to>
                                        <p:strVal val="visible"/>
                                      </p:to>
                                    </p:set>
                                    <p:animEffect transition="in" filter="wipe(up)">
                                      <p:cBhvr>
                                        <p:cTn id="7" dur="500"/>
                                        <p:tgtEl>
                                          <p:spTgt spid="5878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87819">
                                            <p:txEl>
                                              <p:pRg st="1" end="1"/>
                                            </p:txEl>
                                          </p:spTgt>
                                        </p:tgtEl>
                                        <p:attrNameLst>
                                          <p:attrName>style.visibility</p:attrName>
                                        </p:attrNameLst>
                                      </p:cBhvr>
                                      <p:to>
                                        <p:strVal val="visible"/>
                                      </p:to>
                                    </p:set>
                                    <p:animEffect transition="in" filter="wipe(up)">
                                      <p:cBhvr>
                                        <p:cTn id="12" dur="500"/>
                                        <p:tgtEl>
                                          <p:spTgt spid="5878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87819">
                                            <p:txEl>
                                              <p:pRg st="2" end="2"/>
                                            </p:txEl>
                                          </p:spTgt>
                                        </p:tgtEl>
                                        <p:attrNameLst>
                                          <p:attrName>style.visibility</p:attrName>
                                        </p:attrNameLst>
                                      </p:cBhvr>
                                      <p:to>
                                        <p:strVal val="visible"/>
                                      </p:to>
                                    </p:set>
                                    <p:animEffect transition="in" filter="wipe(up)">
                                      <p:cBhvr>
                                        <p:cTn id="17" dur="500"/>
                                        <p:tgtEl>
                                          <p:spTgt spid="5878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87819">
                                            <p:txEl>
                                              <p:pRg st="3" end="3"/>
                                            </p:txEl>
                                          </p:spTgt>
                                        </p:tgtEl>
                                        <p:attrNameLst>
                                          <p:attrName>style.visibility</p:attrName>
                                        </p:attrNameLst>
                                      </p:cBhvr>
                                      <p:to>
                                        <p:strVal val="visible"/>
                                      </p:to>
                                    </p:set>
                                    <p:animEffect transition="in" filter="wipe(up)">
                                      <p:cBhvr>
                                        <p:cTn id="22" dur="500"/>
                                        <p:tgtEl>
                                          <p:spTgt spid="5878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87819">
                                            <p:txEl>
                                              <p:pRg st="4" end="4"/>
                                            </p:txEl>
                                          </p:spTgt>
                                        </p:tgtEl>
                                        <p:attrNameLst>
                                          <p:attrName>style.visibility</p:attrName>
                                        </p:attrNameLst>
                                      </p:cBhvr>
                                      <p:to>
                                        <p:strVal val="visible"/>
                                      </p:to>
                                    </p:set>
                                    <p:animEffect transition="in" filter="wipe(up)">
                                      <p:cBhvr>
                                        <p:cTn id="27" dur="500"/>
                                        <p:tgtEl>
                                          <p:spTgt spid="5878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7819" grpId="0" build="p" bldLvl="2">
        <p:tmplLst>
          <p:tmpl lvl="1">
            <p:tnLst>
              <p:par>
                <p:cTn presetID="22" presetClass="entr" presetSubtype="1" fill="hold" nodeType="clickEffect">
                  <p:stCondLst>
                    <p:cond delay="0"/>
                  </p:stCondLst>
                  <p:childTnLst>
                    <p:set>
                      <p:cBhvr>
                        <p:cTn dur="1" fill="hold">
                          <p:stCondLst>
                            <p:cond delay="0"/>
                          </p:stCondLst>
                        </p:cTn>
                        <p:tgtEl>
                          <p:spTgt spid="587819"/>
                        </p:tgtEl>
                        <p:attrNameLst>
                          <p:attrName>style.visibility</p:attrName>
                        </p:attrNameLst>
                      </p:cBhvr>
                      <p:to>
                        <p:strVal val="visible"/>
                      </p:to>
                    </p:set>
                    <p:animEffect transition="in" filter="wipe(up)">
                      <p:cBhvr>
                        <p:cTn dur="500"/>
                        <p:tgtEl>
                          <p:spTgt spid="587819"/>
                        </p:tgtEl>
                      </p:cBhvr>
                    </p:animEffect>
                  </p:childTnLst>
                </p:cTn>
              </p:par>
            </p:tnLst>
          </p:tmpl>
          <p:tmpl lvl="2">
            <p:tnLst>
              <p:par>
                <p:cTn presetID="22" presetClass="entr" presetSubtype="1" fill="hold" nodeType="clickEffect">
                  <p:stCondLst>
                    <p:cond delay="0"/>
                  </p:stCondLst>
                  <p:childTnLst>
                    <p:set>
                      <p:cBhvr>
                        <p:cTn dur="1" fill="hold">
                          <p:stCondLst>
                            <p:cond delay="0"/>
                          </p:stCondLst>
                        </p:cTn>
                        <p:tgtEl>
                          <p:spTgt spid="587819"/>
                        </p:tgtEl>
                        <p:attrNameLst>
                          <p:attrName>style.visibility</p:attrName>
                        </p:attrNameLst>
                      </p:cBhvr>
                      <p:to>
                        <p:strVal val="visible"/>
                      </p:to>
                    </p:set>
                    <p:animEffect transition="in" filter="wipe(up)">
                      <p:cBhvr>
                        <p:cTn dur="500"/>
                        <p:tgtEl>
                          <p:spTgt spid="587819"/>
                        </p:tgtEl>
                      </p:cBhvr>
                    </p:animEffect>
                  </p:childTnLst>
                </p:cTn>
              </p:par>
            </p:tnLst>
          </p:tmpl>
          <p:tmpl lvl="3">
            <p:tnLst>
              <p:par>
                <p:cTn presetID="22" presetClass="entr" presetSubtype="1" fill="hold" nodeType="clickEffect">
                  <p:stCondLst>
                    <p:cond delay="0"/>
                  </p:stCondLst>
                  <p:childTnLst>
                    <p:set>
                      <p:cBhvr>
                        <p:cTn dur="1" fill="hold">
                          <p:stCondLst>
                            <p:cond delay="0"/>
                          </p:stCondLst>
                        </p:cTn>
                        <p:tgtEl>
                          <p:spTgt spid="587819"/>
                        </p:tgtEl>
                        <p:attrNameLst>
                          <p:attrName>style.visibility</p:attrName>
                        </p:attrNameLst>
                      </p:cBhvr>
                      <p:to>
                        <p:strVal val="visible"/>
                      </p:to>
                    </p:set>
                    <p:animEffect transition="in" filter="wipe(up)">
                      <p:cBhvr>
                        <p:cTn dur="500"/>
                        <p:tgtEl>
                          <p:spTgt spid="587819"/>
                        </p:tgtEl>
                      </p:cBhvr>
                    </p:animEffect>
                  </p:childTnLst>
                </p:cTn>
              </p:par>
            </p:tnLst>
          </p:tmpl>
          <p:tmpl lvl="4">
            <p:tnLst>
              <p:par>
                <p:cTn presetID="22" presetClass="entr" presetSubtype="1" fill="hold" nodeType="clickEffect">
                  <p:stCondLst>
                    <p:cond delay="0"/>
                  </p:stCondLst>
                  <p:childTnLst>
                    <p:set>
                      <p:cBhvr>
                        <p:cTn dur="1" fill="hold">
                          <p:stCondLst>
                            <p:cond delay="0"/>
                          </p:stCondLst>
                        </p:cTn>
                        <p:tgtEl>
                          <p:spTgt spid="587819"/>
                        </p:tgtEl>
                        <p:attrNameLst>
                          <p:attrName>style.visibility</p:attrName>
                        </p:attrNameLst>
                      </p:cBhvr>
                      <p:to>
                        <p:strVal val="visible"/>
                      </p:to>
                    </p:set>
                    <p:animEffect transition="in" filter="wipe(up)">
                      <p:cBhvr>
                        <p:cTn dur="500"/>
                        <p:tgtEl>
                          <p:spTgt spid="587819"/>
                        </p:tgtEl>
                      </p:cBhvr>
                    </p:animEffect>
                  </p:childTnLst>
                </p:cTn>
              </p:par>
            </p:tnLst>
          </p:tmpl>
          <p:tmpl lvl="5">
            <p:tnLst>
              <p:par>
                <p:cTn presetID="22" presetClass="entr" presetSubtype="1" fill="hold" nodeType="clickEffect">
                  <p:stCondLst>
                    <p:cond delay="0"/>
                  </p:stCondLst>
                  <p:childTnLst>
                    <p:set>
                      <p:cBhvr>
                        <p:cTn dur="1" fill="hold">
                          <p:stCondLst>
                            <p:cond delay="0"/>
                          </p:stCondLst>
                        </p:cTn>
                        <p:tgtEl>
                          <p:spTgt spid="587819"/>
                        </p:tgtEl>
                        <p:attrNameLst>
                          <p:attrName>style.visibility</p:attrName>
                        </p:attrNameLst>
                      </p:cBhvr>
                      <p:to>
                        <p:strVal val="visible"/>
                      </p:to>
                    </p:set>
                    <p:animEffect transition="in" filter="wipe(up)">
                      <p:cBhvr>
                        <p:cTn dur="500"/>
                        <p:tgtEl>
                          <p:spTgt spid="587819"/>
                        </p:tgtEl>
                      </p:cBhvr>
                    </p:animEffect>
                  </p:childTnLst>
                </p:cTn>
              </p:par>
            </p:tnLst>
          </p:tmpl>
        </p:tmplLst>
      </p:bldP>
    </p:bldLst>
  </p:timing>
  <p:txStyles>
    <p:titleStyle>
      <a:lvl1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2pPr>
      <a:lvl3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3pPr>
      <a:lvl4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4pPr>
      <a:lvl5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5pPr>
      <a:lvl6pPr marL="4572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6pPr>
      <a:lvl7pPr marL="9144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7pPr>
      <a:lvl8pPr marL="13716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8pPr>
      <a:lvl9pPr marL="18288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9pPr>
    </p:titleStyle>
    <p:bodyStyle>
      <a:lvl1pPr marL="342900" indent="-342900" algn="l" rtl="0" eaLnBrk="0" fontAlgn="base" hangingPunct="0">
        <a:spcBef>
          <a:spcPct val="20000"/>
        </a:spcBef>
        <a:spcAft>
          <a:spcPct val="0"/>
        </a:spcAft>
        <a:buClr>
          <a:srgbClr val="FFFF00"/>
        </a:buClr>
        <a:buSzPct val="60000"/>
        <a:buFont typeface="Wingdings" pitchFamily="2" charset="2"/>
        <a:buChar char="n"/>
        <a:defRPr sz="4000">
          <a:solidFill>
            <a:srgbClr val="FFFF00"/>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FFFF00"/>
        </a:buClr>
        <a:buChar char="•"/>
        <a:defRPr sz="3600">
          <a:solidFill>
            <a:srgbClr val="FFFF00"/>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rgbClr val="FFFF00"/>
        </a:buClr>
        <a:buSzPct val="60000"/>
        <a:buFont typeface="Wingdings" pitchFamily="2" charset="2"/>
        <a:buChar char="n"/>
        <a:defRPr sz="3200">
          <a:solidFill>
            <a:srgbClr val="FFFF00"/>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rgbClr val="FFFF00"/>
        </a:buClr>
        <a:buChar char="•"/>
        <a:defRPr sz="2800">
          <a:solidFill>
            <a:srgbClr val="FFFF00"/>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rgbClr val="FFFF00"/>
        </a:buClr>
        <a:buSzPct val="60000"/>
        <a:buFont typeface="Wingdings" pitchFamily="2" charset="2"/>
        <a:buChar char="n"/>
        <a:defRPr sz="2800">
          <a:solidFill>
            <a:srgbClr val="FFFF00"/>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1" name="Rectangle 3"/>
          <p:cNvSpPr>
            <a:spLocks noGrp="1" noChangeArrowheads="1"/>
          </p:cNvSpPr>
          <p:nvPr>
            <p:ph type="body" idx="1"/>
          </p:nvPr>
        </p:nvSpPr>
        <p:spPr>
          <a:xfrm>
            <a:off x="300038" y="2571750"/>
            <a:ext cx="8232775" cy="3524250"/>
          </a:xfrm>
        </p:spPr>
        <p:txBody>
          <a:bodyPr/>
          <a:lstStyle/>
          <a:p>
            <a:pPr algn="ctr" eaLnBrk="1" hangingPunct="1">
              <a:lnSpc>
                <a:spcPct val="80000"/>
              </a:lnSpc>
              <a:buNone/>
              <a:defRPr/>
            </a:pPr>
            <a:r>
              <a:rPr lang="en-GB" sz="3600" b="1" dirty="0" smtClean="0"/>
              <a:t/>
            </a:r>
            <a:br>
              <a:rPr lang="en-GB" sz="3600" b="1" dirty="0" smtClean="0"/>
            </a:br>
            <a:r>
              <a:rPr lang="en-AU" sz="3600" dirty="0" smtClean="0"/>
              <a:t>The IHO Data Registry (S-100)</a:t>
            </a:r>
          </a:p>
          <a:p>
            <a:pPr algn="ctr" eaLnBrk="1" hangingPunct="1">
              <a:lnSpc>
                <a:spcPct val="80000"/>
              </a:lnSpc>
              <a:buNone/>
              <a:defRPr/>
            </a:pPr>
            <a:r>
              <a:rPr lang="en-AU" sz="3600" dirty="0" smtClean="0"/>
              <a:t> </a:t>
            </a:r>
          </a:p>
          <a:p>
            <a:pPr algn="ctr" eaLnBrk="1" hangingPunct="1">
              <a:lnSpc>
                <a:spcPct val="150000"/>
              </a:lnSpc>
              <a:buNone/>
              <a:defRPr/>
            </a:pPr>
            <a:r>
              <a:rPr lang="en-AU" sz="2800" dirty="0" smtClean="0"/>
              <a:t>Supporting e-Navigation </a:t>
            </a:r>
            <a:br>
              <a:rPr lang="en-AU" sz="2800" dirty="0" smtClean="0"/>
            </a:br>
            <a:r>
              <a:rPr lang="en-AU" sz="2800" dirty="0" smtClean="0"/>
              <a:t>and Maritime Spatial Planning</a:t>
            </a:r>
            <a:endParaRPr lang="en-GB" sz="2800" b="1" dirty="0" smtClean="0"/>
          </a:p>
          <a:p>
            <a:pPr marL="0" indent="0" algn="ctr" eaLnBrk="1" hangingPunct="1">
              <a:lnSpc>
                <a:spcPct val="80000"/>
              </a:lnSpc>
              <a:buFont typeface="Wingdings" pitchFamily="2" charset="2"/>
              <a:buNone/>
              <a:defRPr/>
            </a:pPr>
            <a:r>
              <a:rPr lang="en-GB" sz="3600" b="1" dirty="0" smtClean="0"/>
              <a:t> </a:t>
            </a:r>
            <a:br>
              <a:rPr lang="en-GB" sz="3600" b="1" dirty="0" smtClean="0"/>
            </a:br>
            <a:endParaRPr lang="en-GB" b="1" dirty="0" smtClean="0"/>
          </a:p>
          <a:p>
            <a:pPr algn="ctr" eaLnBrk="1" hangingPunct="1">
              <a:lnSpc>
                <a:spcPct val="80000"/>
              </a:lnSpc>
              <a:buFont typeface="Wingdings" pitchFamily="2" charset="2"/>
              <a:buNone/>
              <a:defRPr/>
            </a:pPr>
            <a:endParaRPr lang="en-GB" b="1" dirty="0" smtClean="0"/>
          </a:p>
          <a:p>
            <a:pPr algn="ctr" eaLnBrk="1" hangingPunct="1">
              <a:lnSpc>
                <a:spcPct val="80000"/>
              </a:lnSpc>
              <a:buFont typeface="Wingdings" pitchFamily="2" charset="2"/>
              <a:buNone/>
              <a:defRPr/>
            </a:pPr>
            <a:endParaRPr lang="en-GB" b="1" dirty="0" smtClean="0"/>
          </a:p>
        </p:txBody>
      </p:sp>
      <p:sp>
        <p:nvSpPr>
          <p:cNvPr id="4" name="Title 3"/>
          <p:cNvSpPr>
            <a:spLocks noGrp="1"/>
          </p:cNvSpPr>
          <p:nvPr>
            <p:ph type="title"/>
          </p:nvPr>
        </p:nvSpPr>
        <p:spPr/>
        <p:txBody>
          <a:bodyPr/>
          <a:lstStyle/>
          <a:p>
            <a:pPr eaLnBrk="1" hangingPunct="1">
              <a:defRPr/>
            </a:pPr>
            <a:r>
              <a:rPr lang="en-GB" sz="2400" b="1" dirty="0" smtClean="0"/>
              <a:t>International Hydrographic Organization</a:t>
            </a:r>
            <a:endParaRPr lang="en-AU" sz="2400" dirty="0"/>
          </a:p>
        </p:txBody>
      </p:sp>
      <p:pic>
        <p:nvPicPr>
          <p:cNvPr id="4100" name="Picture 1029" descr="Iho_coul"/>
          <p:cNvPicPr>
            <a:picLocks noChangeAspect="1" noChangeArrowheads="1"/>
          </p:cNvPicPr>
          <p:nvPr/>
        </p:nvPicPr>
        <p:blipFill>
          <a:blip r:embed="rId3" cstate="print">
            <a:clrChange>
              <a:clrFrom>
                <a:srgbClr val="0842D6"/>
              </a:clrFrom>
              <a:clrTo>
                <a:srgbClr val="0842D6">
                  <a:alpha val="0"/>
                </a:srgbClr>
              </a:clrTo>
            </a:clrChange>
          </a:blip>
          <a:srcRect/>
          <a:stretch>
            <a:fillRect/>
          </a:stretch>
        </p:blipFill>
        <p:spPr bwMode="auto">
          <a:xfrm>
            <a:off x="3948113" y="1428750"/>
            <a:ext cx="1033462" cy="1214438"/>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4"/>
          <p:cNvGrpSpPr>
            <a:grpSpLocks/>
          </p:cNvGrpSpPr>
          <p:nvPr/>
        </p:nvGrpSpPr>
        <p:grpSpPr bwMode="auto">
          <a:xfrm>
            <a:off x="3898900" y="1330325"/>
            <a:ext cx="2870200" cy="3932238"/>
            <a:chOff x="3899161" y="1329667"/>
            <a:chExt cx="2869207" cy="3933314"/>
          </a:xfrm>
        </p:grpSpPr>
        <p:sp>
          <p:nvSpPr>
            <p:cNvPr id="30" name="Cube 29"/>
            <p:cNvSpPr/>
            <p:nvPr/>
          </p:nvSpPr>
          <p:spPr>
            <a:xfrm flipH="1">
              <a:off x="3901136" y="3849142"/>
              <a:ext cx="2857332" cy="1413839"/>
            </a:xfrm>
            <a:prstGeom prst="cube">
              <a:avLst>
                <a:gd name="adj" fmla="val 58888"/>
              </a:avLst>
            </a:prstGeom>
            <a:solidFill>
              <a:schemeClr val="accent5">
                <a:lumMod val="40000"/>
                <a:lumOff val="60000"/>
              </a:schemeClr>
            </a:solidFill>
            <a:ln>
              <a:solidFill>
                <a:srgbClr val="FF0000"/>
              </a:solidFill>
              <a:prstDash val="sysDash"/>
            </a:ln>
            <a:scene3d>
              <a:camera prst="isometricRightUp">
                <a:rot lat="2160000" lon="192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sz="1400" b="1" dirty="0">
                  <a:solidFill>
                    <a:srgbClr val="002060"/>
                  </a:solidFill>
                </a:rPr>
                <a:t>Supplementary Data Producer Code Register</a:t>
              </a:r>
            </a:p>
          </p:txBody>
        </p:sp>
        <p:sp>
          <p:nvSpPr>
            <p:cNvPr id="32" name="Cube 31"/>
            <p:cNvSpPr/>
            <p:nvPr/>
          </p:nvSpPr>
          <p:spPr>
            <a:xfrm flipH="1">
              <a:off x="3899161" y="3229667"/>
              <a:ext cx="2857332" cy="1413839"/>
            </a:xfrm>
            <a:prstGeom prst="cube">
              <a:avLst>
                <a:gd name="adj" fmla="val 58888"/>
              </a:avLst>
            </a:prstGeom>
            <a:solidFill>
              <a:schemeClr val="accent5">
                <a:lumMod val="40000"/>
                <a:lumOff val="60000"/>
              </a:schemeClr>
            </a:solidFill>
            <a:ln>
              <a:solidFill>
                <a:srgbClr val="FF0000"/>
              </a:solidFill>
              <a:prstDash val="sysDash"/>
            </a:ln>
            <a:scene3d>
              <a:camera prst="isometricRightUp">
                <a:rot lat="2160000" lon="192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sz="1400" b="1" dirty="0">
                  <a:solidFill>
                    <a:srgbClr val="002060"/>
                  </a:solidFill>
                </a:rPr>
                <a:t>Supplementary Product Specifications Register</a:t>
              </a:r>
            </a:p>
          </p:txBody>
        </p:sp>
        <p:sp>
          <p:nvSpPr>
            <p:cNvPr id="34" name="Cube 33"/>
            <p:cNvSpPr/>
            <p:nvPr/>
          </p:nvSpPr>
          <p:spPr>
            <a:xfrm flipH="1">
              <a:off x="3899161" y="2588417"/>
              <a:ext cx="2857332" cy="1413839"/>
            </a:xfrm>
            <a:prstGeom prst="cube">
              <a:avLst>
                <a:gd name="adj" fmla="val 58888"/>
              </a:avLst>
            </a:prstGeom>
            <a:solidFill>
              <a:schemeClr val="accent5">
                <a:lumMod val="40000"/>
                <a:lumOff val="60000"/>
              </a:schemeClr>
            </a:solidFill>
            <a:ln>
              <a:solidFill>
                <a:srgbClr val="FF0000"/>
              </a:solidFill>
              <a:prstDash val="sysDash"/>
            </a:ln>
            <a:scene3d>
              <a:camera prst="isometricRightUp">
                <a:rot lat="2160000" lon="192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sz="1400" b="1" dirty="0">
                  <a:solidFill>
                    <a:srgbClr val="002060"/>
                  </a:solidFill>
                </a:rPr>
                <a:t>Supplementary Metadata Register</a:t>
              </a:r>
            </a:p>
          </p:txBody>
        </p:sp>
        <p:sp>
          <p:nvSpPr>
            <p:cNvPr id="36" name="Cube 35"/>
            <p:cNvSpPr/>
            <p:nvPr/>
          </p:nvSpPr>
          <p:spPr>
            <a:xfrm flipH="1">
              <a:off x="3911036" y="1947167"/>
              <a:ext cx="2857332" cy="1413839"/>
            </a:xfrm>
            <a:prstGeom prst="cube">
              <a:avLst>
                <a:gd name="adj" fmla="val 58888"/>
              </a:avLst>
            </a:prstGeom>
            <a:solidFill>
              <a:schemeClr val="accent5">
                <a:lumMod val="40000"/>
                <a:lumOff val="60000"/>
              </a:schemeClr>
            </a:solidFill>
            <a:ln>
              <a:solidFill>
                <a:srgbClr val="FF0000"/>
              </a:solidFill>
              <a:prstDash val="sysDash"/>
            </a:ln>
            <a:scene3d>
              <a:camera prst="isometricRightUp">
                <a:rot lat="2160000" lon="192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sz="1400" b="1" dirty="0">
                  <a:solidFill>
                    <a:srgbClr val="002060"/>
                  </a:solidFill>
                </a:rPr>
                <a:t>Supplementary Portrayal Register</a:t>
              </a:r>
            </a:p>
          </p:txBody>
        </p:sp>
        <p:sp>
          <p:nvSpPr>
            <p:cNvPr id="38" name="Cube 37"/>
            <p:cNvSpPr/>
            <p:nvPr/>
          </p:nvSpPr>
          <p:spPr>
            <a:xfrm flipH="1">
              <a:off x="3899161" y="1329667"/>
              <a:ext cx="2857332" cy="1413839"/>
            </a:xfrm>
            <a:prstGeom prst="cube">
              <a:avLst>
                <a:gd name="adj" fmla="val 58888"/>
              </a:avLst>
            </a:prstGeom>
            <a:solidFill>
              <a:schemeClr val="accent5">
                <a:lumMod val="40000"/>
                <a:lumOff val="60000"/>
              </a:schemeClr>
            </a:solidFill>
            <a:ln>
              <a:solidFill>
                <a:srgbClr val="FF0000"/>
              </a:solidFill>
              <a:prstDash val="sysDash"/>
            </a:ln>
            <a:scene3d>
              <a:camera prst="isometricRightUp">
                <a:rot lat="2160000" lon="192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sz="1400" b="1" dirty="0">
                  <a:solidFill>
                    <a:srgbClr val="002060"/>
                  </a:solidFill>
                </a:rPr>
                <a:t>Supplementary FCD Register</a:t>
              </a:r>
            </a:p>
          </p:txBody>
        </p:sp>
      </p:grpSp>
      <p:grpSp>
        <p:nvGrpSpPr>
          <p:cNvPr id="3" name="Group 13"/>
          <p:cNvGrpSpPr>
            <a:grpSpLocks/>
          </p:cNvGrpSpPr>
          <p:nvPr/>
        </p:nvGrpSpPr>
        <p:grpSpPr bwMode="auto">
          <a:xfrm>
            <a:off x="2357438" y="2092325"/>
            <a:ext cx="2868612" cy="3930650"/>
            <a:chOff x="2357430" y="2091643"/>
            <a:chExt cx="2869207" cy="3931922"/>
          </a:xfrm>
        </p:grpSpPr>
        <p:sp>
          <p:nvSpPr>
            <p:cNvPr id="31" name="Cube 30"/>
            <p:cNvSpPr/>
            <p:nvPr/>
          </p:nvSpPr>
          <p:spPr>
            <a:xfrm flipH="1">
              <a:off x="2359405" y="4611118"/>
              <a:ext cx="2857332" cy="1412447"/>
            </a:xfrm>
            <a:prstGeom prst="cube">
              <a:avLst>
                <a:gd name="adj" fmla="val 58888"/>
              </a:avLst>
            </a:prstGeom>
            <a:solidFill>
              <a:schemeClr val="accent5">
                <a:lumMod val="40000"/>
                <a:lumOff val="60000"/>
              </a:schemeClr>
            </a:solidFill>
            <a:scene3d>
              <a:camera prst="isometricRightUp">
                <a:rot lat="2160000" lon="192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sz="1400" b="1" dirty="0">
                  <a:solidFill>
                    <a:srgbClr val="002060"/>
                  </a:solidFill>
                </a:rPr>
                <a:t>Main Data </a:t>
              </a:r>
              <a:r>
                <a:rPr lang="en-AU" sz="1400" b="1" u="sng" dirty="0">
                  <a:solidFill>
                    <a:srgbClr val="002060"/>
                  </a:solidFill>
                </a:rPr>
                <a:t>Producer Code</a:t>
              </a:r>
              <a:r>
                <a:rPr lang="en-AU" sz="1400" b="1" dirty="0">
                  <a:solidFill>
                    <a:srgbClr val="002060"/>
                  </a:solidFill>
                </a:rPr>
                <a:t> Register</a:t>
              </a:r>
            </a:p>
          </p:txBody>
        </p:sp>
        <p:sp>
          <p:nvSpPr>
            <p:cNvPr id="33" name="Cube 32"/>
            <p:cNvSpPr/>
            <p:nvPr/>
          </p:nvSpPr>
          <p:spPr>
            <a:xfrm flipH="1">
              <a:off x="2357430" y="3991643"/>
              <a:ext cx="2857332" cy="1412447"/>
            </a:xfrm>
            <a:prstGeom prst="cube">
              <a:avLst>
                <a:gd name="adj" fmla="val 58888"/>
              </a:avLst>
            </a:prstGeom>
            <a:solidFill>
              <a:schemeClr val="accent5">
                <a:lumMod val="40000"/>
                <a:lumOff val="60000"/>
              </a:schemeClr>
            </a:solidFill>
            <a:scene3d>
              <a:camera prst="isometricRightUp">
                <a:rot lat="2160000" lon="192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sz="1400" b="1" dirty="0">
                  <a:solidFill>
                    <a:srgbClr val="002060"/>
                  </a:solidFill>
                </a:rPr>
                <a:t>Main </a:t>
              </a:r>
              <a:r>
                <a:rPr lang="en-AU" sz="1400" b="1" u="sng" dirty="0">
                  <a:solidFill>
                    <a:srgbClr val="002060"/>
                  </a:solidFill>
                </a:rPr>
                <a:t>Product Specifications</a:t>
              </a:r>
              <a:r>
                <a:rPr lang="en-AU" sz="1400" b="1" dirty="0">
                  <a:solidFill>
                    <a:srgbClr val="002060"/>
                  </a:solidFill>
                </a:rPr>
                <a:t> Register</a:t>
              </a:r>
            </a:p>
          </p:txBody>
        </p:sp>
        <p:sp>
          <p:nvSpPr>
            <p:cNvPr id="35" name="Cube 34"/>
            <p:cNvSpPr/>
            <p:nvPr/>
          </p:nvSpPr>
          <p:spPr>
            <a:xfrm flipH="1">
              <a:off x="2357430" y="3350393"/>
              <a:ext cx="2857332" cy="1412447"/>
            </a:xfrm>
            <a:prstGeom prst="cube">
              <a:avLst>
                <a:gd name="adj" fmla="val 58888"/>
              </a:avLst>
            </a:prstGeom>
            <a:solidFill>
              <a:schemeClr val="accent5">
                <a:lumMod val="40000"/>
                <a:lumOff val="60000"/>
              </a:schemeClr>
            </a:solidFill>
            <a:scene3d>
              <a:camera prst="isometricRightUp">
                <a:rot lat="2160000" lon="192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sz="1400" b="1" dirty="0">
                  <a:solidFill>
                    <a:srgbClr val="002060"/>
                  </a:solidFill>
                </a:rPr>
                <a:t>Main </a:t>
              </a:r>
              <a:r>
                <a:rPr lang="en-AU" sz="1400" b="1" u="sng" dirty="0">
                  <a:solidFill>
                    <a:srgbClr val="002060"/>
                  </a:solidFill>
                </a:rPr>
                <a:t>Metadata</a:t>
              </a:r>
              <a:r>
                <a:rPr lang="en-AU" sz="1400" b="1" dirty="0">
                  <a:solidFill>
                    <a:srgbClr val="002060"/>
                  </a:solidFill>
                </a:rPr>
                <a:t> Register</a:t>
              </a:r>
            </a:p>
          </p:txBody>
        </p:sp>
        <p:sp>
          <p:nvSpPr>
            <p:cNvPr id="37" name="Cube 36"/>
            <p:cNvSpPr/>
            <p:nvPr/>
          </p:nvSpPr>
          <p:spPr>
            <a:xfrm flipH="1">
              <a:off x="2369305" y="2709143"/>
              <a:ext cx="2857332" cy="1412447"/>
            </a:xfrm>
            <a:prstGeom prst="cube">
              <a:avLst>
                <a:gd name="adj" fmla="val 58888"/>
              </a:avLst>
            </a:prstGeom>
            <a:solidFill>
              <a:schemeClr val="accent5">
                <a:lumMod val="40000"/>
                <a:lumOff val="60000"/>
              </a:schemeClr>
            </a:solidFill>
            <a:scene3d>
              <a:camera prst="isometricRightUp">
                <a:rot lat="2160000" lon="192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sz="1400" b="1" dirty="0">
                  <a:solidFill>
                    <a:srgbClr val="002060"/>
                  </a:solidFill>
                </a:rPr>
                <a:t>Main </a:t>
              </a:r>
              <a:r>
                <a:rPr lang="en-AU" sz="1400" b="1" u="sng" dirty="0">
                  <a:solidFill>
                    <a:srgbClr val="002060"/>
                  </a:solidFill>
                </a:rPr>
                <a:t>Portrayal</a:t>
              </a:r>
              <a:r>
                <a:rPr lang="en-AU" sz="1400" b="1" dirty="0">
                  <a:solidFill>
                    <a:srgbClr val="002060"/>
                  </a:solidFill>
                </a:rPr>
                <a:t> Register</a:t>
              </a:r>
            </a:p>
          </p:txBody>
        </p:sp>
        <p:sp>
          <p:nvSpPr>
            <p:cNvPr id="39" name="Cube 38"/>
            <p:cNvSpPr/>
            <p:nvPr/>
          </p:nvSpPr>
          <p:spPr>
            <a:xfrm flipH="1">
              <a:off x="2369305" y="2091643"/>
              <a:ext cx="2857332" cy="1412447"/>
            </a:xfrm>
            <a:prstGeom prst="cube">
              <a:avLst>
                <a:gd name="adj" fmla="val 58888"/>
              </a:avLst>
            </a:prstGeom>
            <a:solidFill>
              <a:schemeClr val="accent5">
                <a:lumMod val="40000"/>
                <a:lumOff val="60000"/>
              </a:schemeClr>
            </a:solidFill>
            <a:scene3d>
              <a:camera prst="isometricRightUp">
                <a:rot lat="2160000" lon="192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sz="1400" b="1" dirty="0">
                  <a:solidFill>
                    <a:srgbClr val="002060"/>
                  </a:solidFill>
                </a:rPr>
                <a:t>Main </a:t>
              </a:r>
              <a:r>
                <a:rPr lang="en-AU" sz="1400" b="1" u="sng" dirty="0">
                  <a:solidFill>
                    <a:srgbClr val="002060"/>
                  </a:solidFill>
                </a:rPr>
                <a:t>Feature</a:t>
              </a:r>
              <a:r>
                <a:rPr lang="en-AU" sz="1400" b="1" dirty="0">
                  <a:solidFill>
                    <a:srgbClr val="002060"/>
                  </a:solidFill>
                </a:rPr>
                <a:t> Concept Dictionary Register</a:t>
              </a:r>
            </a:p>
          </p:txBody>
        </p:sp>
      </p:grpSp>
      <p:sp>
        <p:nvSpPr>
          <p:cNvPr id="18" name="Parallelogram 17"/>
          <p:cNvSpPr/>
          <p:nvPr/>
        </p:nvSpPr>
        <p:spPr>
          <a:xfrm rot="20152916" flipH="1">
            <a:off x="2008731" y="774708"/>
            <a:ext cx="4782141" cy="1442897"/>
          </a:xfrm>
          <a:prstGeom prst="parallelogram">
            <a:avLst>
              <a:gd name="adj" fmla="val 65933"/>
            </a:avLst>
          </a:prstGeom>
          <a:solidFill>
            <a:schemeClr val="accent3">
              <a:lumMod val="40000"/>
              <a:lumOff val="60000"/>
            </a:schemeClr>
          </a:solidFill>
          <a:scene3d>
            <a:camera prst="orthographicFront">
              <a:rot lat="0" lon="0" rev="18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sz="2800" dirty="0">
                <a:solidFill>
                  <a:srgbClr val="660066"/>
                </a:solidFill>
              </a:rPr>
              <a:t>S-100 Geospatial Information (GI) Registry</a:t>
            </a:r>
          </a:p>
        </p:txBody>
      </p:sp>
      <p:sp>
        <p:nvSpPr>
          <p:cNvPr id="16" name="Cube 15"/>
          <p:cNvSpPr/>
          <p:nvPr/>
        </p:nvSpPr>
        <p:spPr>
          <a:xfrm flipH="1">
            <a:off x="990600" y="1480"/>
            <a:ext cx="6774547" cy="6856520"/>
          </a:xfrm>
          <a:prstGeom prst="cube">
            <a:avLst>
              <a:gd name="adj" fmla="val 30506"/>
            </a:avLst>
          </a:prstGeom>
          <a:noFill/>
          <a:ln w="76200">
            <a:solidFill>
              <a:srgbClr val="00B050"/>
            </a:solidFill>
          </a:ln>
          <a:scene3d>
            <a:camera prst="isometricRightUp">
              <a:rot lat="2160000" lon="192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sz="1050" b="1" dirty="0">
              <a:solidFill>
                <a:srgbClr val="002060"/>
              </a:solidFill>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dirty="0" smtClean="0"/>
              <a:t>S-100 Registry</a:t>
            </a:r>
            <a:endParaRPr lang="en-AU" dirty="0"/>
          </a:p>
        </p:txBody>
      </p:sp>
      <p:sp>
        <p:nvSpPr>
          <p:cNvPr id="3" name="Content Placeholder 2"/>
          <p:cNvSpPr>
            <a:spLocks noGrp="1"/>
          </p:cNvSpPr>
          <p:nvPr>
            <p:ph idx="1"/>
          </p:nvPr>
        </p:nvSpPr>
        <p:spPr>
          <a:xfrm>
            <a:off x="560706" y="1607646"/>
            <a:ext cx="4968552" cy="914400"/>
          </a:xfrm>
        </p:spPr>
        <p:txBody>
          <a:bodyPr/>
          <a:lstStyle/>
          <a:p>
            <a:pPr>
              <a:buFont typeface="Wingdings" pitchFamily="2" charset="2"/>
              <a:buNone/>
              <a:defRPr/>
            </a:pPr>
            <a:r>
              <a:rPr lang="en-US" sz="2400" i="1" dirty="0" smtClean="0"/>
              <a:t>http://195.217.61.120/iho_registry/</a:t>
            </a:r>
            <a:endParaRPr lang="en-US" sz="3600" i="1" dirty="0" smtClean="0"/>
          </a:p>
          <a:p>
            <a:pPr algn="ctr">
              <a:buFont typeface="Wingdings" pitchFamily="2" charset="2"/>
              <a:buNone/>
              <a:defRPr/>
            </a:pPr>
            <a:endParaRPr lang="en-AU" sz="2400" i="1" dirty="0"/>
          </a:p>
        </p:txBody>
      </p:sp>
      <p:pic>
        <p:nvPicPr>
          <p:cNvPr id="1026" name="Picture 2"/>
          <p:cNvPicPr>
            <a:picLocks noChangeAspect="1" noChangeArrowheads="1"/>
          </p:cNvPicPr>
          <p:nvPr/>
        </p:nvPicPr>
        <p:blipFill>
          <a:blip r:embed="rId3" cstate="print"/>
          <a:srcRect t="14173" b="3780"/>
          <a:stretch>
            <a:fillRect/>
          </a:stretch>
        </p:blipFill>
        <p:spPr bwMode="auto">
          <a:xfrm>
            <a:off x="683568" y="2123470"/>
            <a:ext cx="7926362" cy="4064340"/>
          </a:xfrm>
          <a:prstGeom prst="rect">
            <a:avLst/>
          </a:prstGeom>
          <a:noFill/>
          <a:ln w="44450" cmpd="sng">
            <a:solidFill>
              <a:schemeClr val="bg2">
                <a:lumMod val="60000"/>
                <a:lumOff val="40000"/>
              </a:schemeClr>
            </a:solidFill>
            <a:miter lim="800000"/>
            <a:headEnd/>
            <a:tailEnd/>
          </a:ln>
        </p:spPr>
      </p:pic>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685800" y="1752600"/>
            <a:ext cx="8001000" cy="4191000"/>
          </a:xfrm>
        </p:spPr>
        <p:txBody>
          <a:bodyPr/>
          <a:lstStyle/>
          <a:p>
            <a:pPr eaLnBrk="1" hangingPunct="1">
              <a:lnSpc>
                <a:spcPct val="90000"/>
              </a:lnSpc>
              <a:spcBef>
                <a:spcPts val="600"/>
              </a:spcBef>
              <a:spcAft>
                <a:spcPts val="600"/>
              </a:spcAft>
              <a:defRPr/>
            </a:pPr>
            <a:r>
              <a:rPr lang="en-US" sz="2800" dirty="0" smtClean="0"/>
              <a:t>register entries organised under “domains” </a:t>
            </a:r>
          </a:p>
          <a:p>
            <a:pPr lvl="1" eaLnBrk="1" hangingPunct="1">
              <a:lnSpc>
                <a:spcPct val="90000"/>
              </a:lnSpc>
              <a:spcBef>
                <a:spcPts val="300"/>
              </a:spcBef>
              <a:spcAft>
                <a:spcPts val="600"/>
              </a:spcAft>
              <a:buNone/>
              <a:defRPr/>
            </a:pPr>
            <a:r>
              <a:rPr lang="en-US" sz="2400" dirty="0" smtClean="0"/>
              <a:t>(</a:t>
            </a:r>
            <a:r>
              <a:rPr lang="en-US" sz="1600" dirty="0" smtClean="0"/>
              <a:t>so far:</a:t>
            </a:r>
            <a:r>
              <a:rPr lang="en-US" sz="2400" dirty="0" smtClean="0"/>
              <a:t> </a:t>
            </a:r>
            <a:r>
              <a:rPr lang="en-US" sz="1600" dirty="0" smtClean="0"/>
              <a:t>hydrography, sea ice, nautical publications, inland ENCs,  …..</a:t>
            </a:r>
            <a:r>
              <a:rPr lang="en-US" sz="2400" dirty="0" smtClean="0"/>
              <a:t>)</a:t>
            </a:r>
          </a:p>
          <a:p>
            <a:pPr eaLnBrk="1" hangingPunct="1">
              <a:lnSpc>
                <a:spcPct val="90000"/>
              </a:lnSpc>
              <a:spcBef>
                <a:spcPts val="600"/>
              </a:spcBef>
              <a:spcAft>
                <a:spcPts val="600"/>
              </a:spcAft>
              <a:defRPr/>
            </a:pPr>
            <a:r>
              <a:rPr lang="en-AU" sz="2800" dirty="0" smtClean="0"/>
              <a:t>registry open to extension and use by other  </a:t>
            </a:r>
            <a:br>
              <a:rPr lang="en-AU" sz="2800" dirty="0" smtClean="0"/>
            </a:br>
            <a:r>
              <a:rPr lang="en-AU" sz="2800" dirty="0" smtClean="0"/>
              <a:t>“Submitting Organizations” and for new domains</a:t>
            </a:r>
          </a:p>
          <a:p>
            <a:pPr lvl="1" eaLnBrk="1" hangingPunct="1">
              <a:lnSpc>
                <a:spcPct val="90000"/>
              </a:lnSpc>
              <a:spcBef>
                <a:spcPts val="600"/>
              </a:spcBef>
              <a:spcAft>
                <a:spcPts val="600"/>
              </a:spcAft>
              <a:defRPr/>
            </a:pPr>
            <a:r>
              <a:rPr lang="en-US" sz="2400" dirty="0" smtClean="0"/>
              <a:t>Submitting Organizations propose then regulate their domain data - via the unified register control body</a:t>
            </a:r>
          </a:p>
          <a:p>
            <a:pPr lvl="1" eaLnBrk="1" hangingPunct="1">
              <a:lnSpc>
                <a:spcPct val="90000"/>
              </a:lnSpc>
              <a:spcBef>
                <a:spcPts val="600"/>
              </a:spcBef>
              <a:spcAft>
                <a:spcPts val="600"/>
              </a:spcAft>
              <a:defRPr/>
            </a:pPr>
            <a:r>
              <a:rPr lang="en-US" sz="2400" dirty="0" smtClean="0"/>
              <a:t>all features tagged with domain “owner”</a:t>
            </a:r>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lowchart: Multidocument 25"/>
          <p:cNvSpPr>
            <a:spLocks noChangeArrowheads="1"/>
          </p:cNvSpPr>
          <p:nvPr/>
        </p:nvSpPr>
        <p:spPr bwMode="auto">
          <a:xfrm rot="842478">
            <a:off x="6081713" y="1211263"/>
            <a:ext cx="1114425" cy="1077912"/>
          </a:xfrm>
          <a:prstGeom prst="flowChartMultidocument">
            <a:avLst/>
          </a:prstGeom>
          <a:solidFill>
            <a:srgbClr val="FBD4D1"/>
          </a:solidFill>
          <a:ln w="12700" cap="sq" algn="ctr">
            <a:solidFill>
              <a:schemeClr val="tx1"/>
            </a:solidFill>
            <a:round/>
            <a:headEnd type="none" w="sm" len="sm"/>
            <a:tailEnd type="none" w="sm" len="sm"/>
          </a:ln>
        </p:spPr>
        <p:txBody>
          <a:bodyPr wrap="none"/>
          <a:lstStyle/>
          <a:p>
            <a:pPr algn="ctr"/>
            <a:endParaRPr lang="en-AU" sz="1400" i="1">
              <a:solidFill>
                <a:srgbClr val="000066"/>
              </a:solidFill>
            </a:endParaRPr>
          </a:p>
          <a:p>
            <a:pPr algn="ctr"/>
            <a:r>
              <a:rPr lang="en-AU" sz="1400" i="1">
                <a:solidFill>
                  <a:srgbClr val="000066"/>
                </a:solidFill>
              </a:rPr>
              <a:t>Domain</a:t>
            </a:r>
          </a:p>
          <a:p>
            <a:pPr algn="ctr"/>
            <a:r>
              <a:rPr lang="en-AU" sz="1400" i="1">
                <a:solidFill>
                  <a:srgbClr val="000066"/>
                </a:solidFill>
              </a:rPr>
              <a:t>nn</a:t>
            </a:r>
          </a:p>
        </p:txBody>
      </p:sp>
      <p:sp>
        <p:nvSpPr>
          <p:cNvPr id="23555" name="Flowchart: Multidocument 26"/>
          <p:cNvSpPr>
            <a:spLocks noChangeArrowheads="1"/>
          </p:cNvSpPr>
          <p:nvPr/>
        </p:nvSpPr>
        <p:spPr bwMode="auto">
          <a:xfrm rot="842478">
            <a:off x="5118100" y="1671638"/>
            <a:ext cx="1114425" cy="1077912"/>
          </a:xfrm>
          <a:prstGeom prst="flowChartMultidocument">
            <a:avLst/>
          </a:prstGeom>
          <a:solidFill>
            <a:srgbClr val="FBD4D1"/>
          </a:solidFill>
          <a:ln w="12700" cap="sq" algn="ctr">
            <a:solidFill>
              <a:schemeClr val="tx1"/>
            </a:solidFill>
            <a:round/>
            <a:headEnd type="none" w="sm" len="sm"/>
            <a:tailEnd type="none" w="sm" len="sm"/>
          </a:ln>
        </p:spPr>
        <p:txBody>
          <a:bodyPr wrap="none"/>
          <a:lstStyle/>
          <a:p>
            <a:pPr algn="ctr"/>
            <a:endParaRPr lang="en-AU" sz="1400" i="1" dirty="0">
              <a:solidFill>
                <a:srgbClr val="000066"/>
              </a:solidFill>
            </a:endParaRPr>
          </a:p>
          <a:p>
            <a:pPr algn="ctr"/>
            <a:r>
              <a:rPr lang="en-AU" sz="1400" i="1" dirty="0">
                <a:solidFill>
                  <a:srgbClr val="000066"/>
                </a:solidFill>
              </a:rPr>
              <a:t>Domain</a:t>
            </a:r>
          </a:p>
          <a:p>
            <a:pPr algn="ctr"/>
            <a:r>
              <a:rPr lang="en-AU" sz="1400" i="1" dirty="0">
                <a:solidFill>
                  <a:srgbClr val="000066"/>
                </a:solidFill>
              </a:rPr>
              <a:t>2</a:t>
            </a:r>
          </a:p>
        </p:txBody>
      </p:sp>
      <p:sp>
        <p:nvSpPr>
          <p:cNvPr id="23556" name="Flowchart: Multidocument 27"/>
          <p:cNvSpPr>
            <a:spLocks noChangeArrowheads="1"/>
          </p:cNvSpPr>
          <p:nvPr/>
        </p:nvSpPr>
        <p:spPr bwMode="auto">
          <a:xfrm rot="842478">
            <a:off x="4191000" y="2152650"/>
            <a:ext cx="1112838" cy="1077913"/>
          </a:xfrm>
          <a:prstGeom prst="flowChartMultidocument">
            <a:avLst/>
          </a:prstGeom>
          <a:solidFill>
            <a:srgbClr val="FBD4D1"/>
          </a:solidFill>
          <a:ln w="12700" cap="sq" algn="ctr">
            <a:solidFill>
              <a:schemeClr val="tx1"/>
            </a:solidFill>
            <a:round/>
            <a:headEnd type="none" w="sm" len="sm"/>
            <a:tailEnd type="none" w="sm" len="sm"/>
          </a:ln>
        </p:spPr>
        <p:txBody>
          <a:bodyPr wrap="none"/>
          <a:lstStyle/>
          <a:p>
            <a:pPr algn="ctr"/>
            <a:endParaRPr lang="en-AU" sz="1400" i="1">
              <a:solidFill>
                <a:srgbClr val="000066"/>
              </a:solidFill>
            </a:endParaRPr>
          </a:p>
          <a:p>
            <a:pPr algn="ctr"/>
            <a:r>
              <a:rPr lang="en-AU" sz="1400" i="1">
                <a:solidFill>
                  <a:srgbClr val="000066"/>
                </a:solidFill>
              </a:rPr>
              <a:t>Domain</a:t>
            </a:r>
          </a:p>
          <a:p>
            <a:pPr algn="ctr"/>
            <a:r>
              <a:rPr lang="en-AU" sz="1400" i="1">
                <a:solidFill>
                  <a:srgbClr val="000066"/>
                </a:solidFill>
              </a:rPr>
              <a:t>1</a:t>
            </a:r>
          </a:p>
        </p:txBody>
      </p:sp>
      <p:sp>
        <p:nvSpPr>
          <p:cNvPr id="38" name="Cube 37"/>
          <p:cNvSpPr/>
          <p:nvPr/>
        </p:nvSpPr>
        <p:spPr>
          <a:xfrm flipH="1">
            <a:off x="3127405" y="737234"/>
            <a:ext cx="5337227" cy="3123208"/>
          </a:xfrm>
          <a:prstGeom prst="cube">
            <a:avLst>
              <a:gd name="adj" fmla="val 58888"/>
            </a:avLst>
          </a:prstGeom>
          <a:noFill/>
          <a:ln w="38100">
            <a:solidFill>
              <a:srgbClr val="FF0000"/>
            </a:solidFill>
            <a:prstDash val="sysDash"/>
          </a:ln>
          <a:scene3d>
            <a:camera prst="isometricRightUp">
              <a:rot lat="2160000" lon="192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sz="2400" b="1" dirty="0">
                <a:solidFill>
                  <a:srgbClr val="002060"/>
                </a:solidFill>
              </a:rPr>
              <a:t>Supplementary Register</a:t>
            </a:r>
          </a:p>
        </p:txBody>
      </p:sp>
      <p:sp>
        <p:nvSpPr>
          <p:cNvPr id="23" name="Flowchart: Multidocument 22"/>
          <p:cNvSpPr/>
          <p:nvPr/>
        </p:nvSpPr>
        <p:spPr bwMode="auto">
          <a:xfrm rot="842478">
            <a:off x="3325813" y="2632075"/>
            <a:ext cx="1112837" cy="1077913"/>
          </a:xfrm>
          <a:prstGeom prst="flowChartMultidocument">
            <a:avLst/>
          </a:prstGeom>
          <a:solidFill>
            <a:schemeClr val="accent1">
              <a:lumMod val="20000"/>
              <a:lumOff val="80000"/>
            </a:schemeClr>
          </a:solidFill>
          <a:ln w="12700" cap="sq" cmpd="sng" algn="ctr">
            <a:solidFill>
              <a:schemeClr val="tx1"/>
            </a:solidFill>
            <a:prstDash val="solid"/>
            <a:round/>
            <a:headEnd type="none" w="sm" len="sm"/>
            <a:tailEnd type="none" w="sm" len="sm"/>
          </a:ln>
          <a:effectLst/>
        </p:spPr>
        <p:txBody>
          <a:bodyPr wrap="none"/>
          <a:lstStyle/>
          <a:p>
            <a:pPr>
              <a:defRPr/>
            </a:pPr>
            <a:endParaRPr lang="en-AU" sz="1400" i="1" dirty="0">
              <a:solidFill>
                <a:srgbClr val="000066"/>
              </a:solidFill>
            </a:endParaRPr>
          </a:p>
          <a:p>
            <a:pPr>
              <a:defRPr/>
            </a:pPr>
            <a:r>
              <a:rPr lang="en-AU" sz="1400" i="1" dirty="0">
                <a:solidFill>
                  <a:srgbClr val="000066"/>
                </a:solidFill>
              </a:rPr>
              <a:t>Domain</a:t>
            </a:r>
          </a:p>
          <a:p>
            <a:pPr algn="ctr">
              <a:defRPr/>
            </a:pPr>
            <a:r>
              <a:rPr lang="en-AU" sz="1400" i="1" dirty="0">
                <a:solidFill>
                  <a:srgbClr val="000066"/>
                </a:solidFill>
              </a:rPr>
              <a:t>xx</a:t>
            </a:r>
          </a:p>
        </p:txBody>
      </p:sp>
      <p:sp>
        <p:nvSpPr>
          <p:cNvPr id="24" name="Flowchart: Multidocument 23"/>
          <p:cNvSpPr/>
          <p:nvPr/>
        </p:nvSpPr>
        <p:spPr bwMode="auto">
          <a:xfrm rot="842478">
            <a:off x="2387600" y="3105150"/>
            <a:ext cx="1112838" cy="1079500"/>
          </a:xfrm>
          <a:prstGeom prst="flowChartMultidocument">
            <a:avLst/>
          </a:prstGeom>
          <a:solidFill>
            <a:schemeClr val="accent1">
              <a:lumMod val="20000"/>
              <a:lumOff val="80000"/>
            </a:schemeClr>
          </a:solidFill>
          <a:ln w="12700" cap="sq" cmpd="sng" algn="ctr">
            <a:solidFill>
              <a:schemeClr val="tx1"/>
            </a:solidFill>
            <a:prstDash val="solid"/>
            <a:round/>
            <a:headEnd type="none" w="sm" len="sm"/>
            <a:tailEnd type="none" w="sm" len="sm"/>
          </a:ln>
          <a:effectLst/>
        </p:spPr>
        <p:txBody>
          <a:bodyPr wrap="none"/>
          <a:lstStyle/>
          <a:p>
            <a:pPr>
              <a:defRPr/>
            </a:pPr>
            <a:endParaRPr lang="en-AU" sz="1400" i="1" dirty="0">
              <a:solidFill>
                <a:srgbClr val="000066"/>
              </a:solidFill>
            </a:endParaRPr>
          </a:p>
          <a:p>
            <a:pPr>
              <a:defRPr/>
            </a:pPr>
            <a:r>
              <a:rPr lang="en-AU" sz="1400" i="1" dirty="0">
                <a:solidFill>
                  <a:srgbClr val="000066"/>
                </a:solidFill>
              </a:rPr>
              <a:t>Domain</a:t>
            </a:r>
          </a:p>
          <a:p>
            <a:pPr algn="ctr">
              <a:defRPr/>
            </a:pPr>
            <a:r>
              <a:rPr lang="en-AU" sz="1400" i="1" dirty="0">
                <a:solidFill>
                  <a:srgbClr val="000066"/>
                </a:solidFill>
              </a:rPr>
              <a:t>B</a:t>
            </a:r>
          </a:p>
        </p:txBody>
      </p:sp>
      <p:sp>
        <p:nvSpPr>
          <p:cNvPr id="22" name="Flowchart: Multidocument 21"/>
          <p:cNvSpPr/>
          <p:nvPr/>
        </p:nvSpPr>
        <p:spPr bwMode="auto">
          <a:xfrm rot="842478">
            <a:off x="1471613" y="3587750"/>
            <a:ext cx="1114425" cy="1077913"/>
          </a:xfrm>
          <a:prstGeom prst="flowChartMultidocument">
            <a:avLst/>
          </a:prstGeom>
          <a:solidFill>
            <a:schemeClr val="accent1">
              <a:lumMod val="20000"/>
              <a:lumOff val="80000"/>
            </a:schemeClr>
          </a:solidFill>
          <a:ln w="12700" cap="sq" cmpd="sng" algn="ctr">
            <a:solidFill>
              <a:schemeClr val="tx1"/>
            </a:solidFill>
            <a:prstDash val="solid"/>
            <a:round/>
            <a:headEnd type="none" w="sm" len="sm"/>
            <a:tailEnd type="none" w="sm" len="sm"/>
          </a:ln>
          <a:effectLst/>
        </p:spPr>
        <p:txBody>
          <a:bodyPr wrap="none"/>
          <a:lstStyle/>
          <a:p>
            <a:pPr>
              <a:defRPr/>
            </a:pPr>
            <a:endParaRPr lang="en-AU" sz="1400" i="1" dirty="0">
              <a:solidFill>
                <a:srgbClr val="000066"/>
              </a:solidFill>
            </a:endParaRPr>
          </a:p>
          <a:p>
            <a:pPr>
              <a:defRPr/>
            </a:pPr>
            <a:r>
              <a:rPr lang="en-AU" sz="1400" i="1" dirty="0">
                <a:solidFill>
                  <a:srgbClr val="000066"/>
                </a:solidFill>
              </a:rPr>
              <a:t>Domain</a:t>
            </a:r>
          </a:p>
          <a:p>
            <a:pPr algn="ctr">
              <a:defRPr/>
            </a:pPr>
            <a:r>
              <a:rPr lang="en-AU" sz="1400" i="1" dirty="0">
                <a:solidFill>
                  <a:srgbClr val="000066"/>
                </a:solidFill>
              </a:rPr>
              <a:t>A</a:t>
            </a:r>
          </a:p>
        </p:txBody>
      </p:sp>
      <p:sp>
        <p:nvSpPr>
          <p:cNvPr id="39" name="Cube 38"/>
          <p:cNvSpPr/>
          <p:nvPr/>
        </p:nvSpPr>
        <p:spPr>
          <a:xfrm flipH="1">
            <a:off x="457200" y="2091643"/>
            <a:ext cx="5327556" cy="3089957"/>
          </a:xfrm>
          <a:prstGeom prst="cube">
            <a:avLst>
              <a:gd name="adj" fmla="val 57638"/>
            </a:avLst>
          </a:prstGeom>
          <a:noFill/>
          <a:ln w="57150">
            <a:solidFill>
              <a:schemeClr val="accent2">
                <a:lumMod val="40000"/>
                <a:lumOff val="60000"/>
              </a:schemeClr>
            </a:solidFill>
          </a:ln>
          <a:scene3d>
            <a:camera prst="isometricRightUp">
              <a:rot lat="2160000" lon="192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sz="2400" b="1" dirty="0">
                <a:solidFill>
                  <a:srgbClr val="002060"/>
                </a:solidFill>
              </a:rPr>
              <a:t>Main  Register</a:t>
            </a:r>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1628775"/>
            <a:ext cx="7776865" cy="4979825"/>
          </a:xfrm>
          <a:prstGeom prst="rect">
            <a:avLst/>
          </a:prstGeom>
        </p:spPr>
        <p:txBody>
          <a:bodyPr wrap="square">
            <a:spAutoFit/>
          </a:bodyPr>
          <a:lstStyle/>
          <a:p>
            <a:pPr marL="342900" indent="-342900">
              <a:lnSpc>
                <a:spcPct val="90000"/>
              </a:lnSpc>
              <a:spcBef>
                <a:spcPts val="600"/>
              </a:spcBef>
              <a:spcAft>
                <a:spcPts val="600"/>
              </a:spcAft>
              <a:buClr>
                <a:srgbClr val="FFFF00"/>
              </a:buClr>
              <a:buSzPct val="60000"/>
              <a:buFont typeface="Wingdings" pitchFamily="2" charset="2"/>
              <a:buChar char="n"/>
              <a:defRPr/>
            </a:pPr>
            <a:r>
              <a:rPr lang="en-AU" sz="3200" dirty="0">
                <a:solidFill>
                  <a:srgbClr val="FFFF00"/>
                </a:solidFill>
                <a:effectLst>
                  <a:outerShdw blurRad="38100" dist="38100" dir="2700000" algn="tl">
                    <a:srgbClr val="000000"/>
                  </a:outerShdw>
                </a:effectLst>
                <a:latin typeface="+mn-lt"/>
                <a:cs typeface="+mn-cs"/>
              </a:rPr>
              <a:t>register entries stay in register, even after supersession</a:t>
            </a:r>
          </a:p>
          <a:p>
            <a:pPr marL="900113" lvl="1" indent="-442913">
              <a:defRPr/>
            </a:pPr>
            <a:r>
              <a:rPr lang="en-AU" sz="2800" i="1" dirty="0">
                <a:solidFill>
                  <a:srgbClr val="FFFF00"/>
                </a:solidFill>
                <a:effectLst>
                  <a:outerShdw blurRad="38100" dist="38100" dir="2700000" algn="tl">
                    <a:srgbClr val="000000"/>
                  </a:outerShdw>
                </a:effectLst>
                <a:latin typeface="+mn-lt"/>
                <a:cs typeface="+mn-cs"/>
              </a:rPr>
              <a:t>“valid”</a:t>
            </a:r>
            <a:r>
              <a:rPr lang="en-AU" sz="2800" dirty="0">
                <a:solidFill>
                  <a:srgbClr val="FFFF00"/>
                </a:solidFill>
                <a:effectLst>
                  <a:outerShdw blurRad="38100" dist="38100" dir="2700000" algn="tl">
                    <a:srgbClr val="000000"/>
                  </a:outerShdw>
                </a:effectLst>
                <a:latin typeface="+mn-lt"/>
                <a:cs typeface="+mn-cs"/>
              </a:rPr>
              <a:t> </a:t>
            </a:r>
            <a:endParaRPr lang="en-AU" sz="2800" dirty="0" smtClean="0">
              <a:solidFill>
                <a:srgbClr val="FFFF00"/>
              </a:solidFill>
              <a:effectLst>
                <a:outerShdw blurRad="38100" dist="38100" dir="2700000" algn="tl">
                  <a:srgbClr val="000000"/>
                </a:outerShdw>
              </a:effectLst>
              <a:latin typeface="+mn-lt"/>
              <a:cs typeface="+mn-cs"/>
            </a:endParaRPr>
          </a:p>
          <a:p>
            <a:pPr marL="1357313" lvl="2" indent="-442913">
              <a:defRPr/>
            </a:pPr>
            <a:r>
              <a:rPr lang="en-AU" sz="2000" dirty="0" smtClean="0">
                <a:solidFill>
                  <a:srgbClr val="FFFF00"/>
                </a:solidFill>
                <a:effectLst>
                  <a:outerShdw blurRad="38100" dist="38100" dir="2700000" algn="tl">
                    <a:srgbClr val="000000"/>
                  </a:outerShdw>
                </a:effectLst>
                <a:latin typeface="+mn-lt"/>
                <a:cs typeface="+mn-cs"/>
              </a:rPr>
              <a:t>latest </a:t>
            </a:r>
            <a:r>
              <a:rPr lang="en-AU" sz="2000" dirty="0">
                <a:solidFill>
                  <a:srgbClr val="FFFF00"/>
                </a:solidFill>
                <a:effectLst>
                  <a:outerShdw blurRad="38100" dist="38100" dir="2700000" algn="tl">
                    <a:srgbClr val="000000"/>
                  </a:outerShdw>
                </a:effectLst>
                <a:latin typeface="+mn-lt"/>
                <a:cs typeface="+mn-cs"/>
              </a:rPr>
              <a:t>version (</a:t>
            </a:r>
            <a:r>
              <a:rPr lang="en-AU" dirty="0">
                <a:solidFill>
                  <a:srgbClr val="FFFF00"/>
                </a:solidFill>
                <a:effectLst>
                  <a:outerShdw blurRad="38100" dist="38100" dir="2700000" algn="tl">
                    <a:srgbClr val="000000"/>
                  </a:outerShdw>
                </a:effectLst>
                <a:latin typeface="+mn-lt"/>
                <a:cs typeface="+mn-cs"/>
              </a:rPr>
              <a:t>use for new prod specs</a:t>
            </a:r>
            <a:r>
              <a:rPr lang="en-AU" sz="2000" dirty="0" smtClean="0">
                <a:solidFill>
                  <a:srgbClr val="FFFF00"/>
                </a:solidFill>
                <a:effectLst>
                  <a:outerShdw blurRad="38100" dist="38100" dir="2700000" algn="tl">
                    <a:srgbClr val="000000"/>
                  </a:outerShdw>
                </a:effectLst>
                <a:latin typeface="+mn-lt"/>
                <a:cs typeface="+mn-cs"/>
              </a:rPr>
              <a:t>)</a:t>
            </a:r>
            <a:endParaRPr lang="en-AU" sz="2000" dirty="0">
              <a:solidFill>
                <a:srgbClr val="FFFF00"/>
              </a:solidFill>
              <a:effectLst>
                <a:outerShdw blurRad="38100" dist="38100" dir="2700000" algn="tl">
                  <a:srgbClr val="000000"/>
                </a:outerShdw>
              </a:effectLst>
              <a:latin typeface="+mn-lt"/>
              <a:cs typeface="+mn-cs"/>
            </a:endParaRPr>
          </a:p>
          <a:p>
            <a:pPr marL="900113" lvl="1" indent="-442913">
              <a:defRPr/>
            </a:pPr>
            <a:r>
              <a:rPr lang="en-AU" sz="2800" i="1" dirty="0">
                <a:solidFill>
                  <a:srgbClr val="FFFF00"/>
                </a:solidFill>
                <a:effectLst>
                  <a:outerShdw blurRad="38100" dist="38100" dir="2700000" algn="tl">
                    <a:srgbClr val="000000"/>
                  </a:outerShdw>
                </a:effectLst>
                <a:latin typeface="+mn-lt"/>
                <a:cs typeface="+mn-cs"/>
              </a:rPr>
              <a:t>“superseded”</a:t>
            </a:r>
            <a:r>
              <a:rPr lang="en-AU" sz="2800" dirty="0">
                <a:solidFill>
                  <a:srgbClr val="FFFF00"/>
                </a:solidFill>
                <a:effectLst>
                  <a:outerShdw blurRad="38100" dist="38100" dir="2700000" algn="tl">
                    <a:srgbClr val="000000"/>
                  </a:outerShdw>
                </a:effectLst>
                <a:latin typeface="+mn-lt"/>
                <a:cs typeface="+mn-cs"/>
              </a:rPr>
              <a:t> </a:t>
            </a:r>
            <a:endParaRPr lang="en-AU" sz="2800" dirty="0" smtClean="0">
              <a:solidFill>
                <a:srgbClr val="FFFF00"/>
              </a:solidFill>
              <a:effectLst>
                <a:outerShdw blurRad="38100" dist="38100" dir="2700000" algn="tl">
                  <a:srgbClr val="000000"/>
                </a:outerShdw>
              </a:effectLst>
              <a:latin typeface="+mn-lt"/>
              <a:cs typeface="+mn-cs"/>
            </a:endParaRPr>
          </a:p>
          <a:p>
            <a:pPr marL="1357313" lvl="2" indent="-442913">
              <a:defRPr/>
            </a:pPr>
            <a:r>
              <a:rPr lang="en-AU" sz="2000" dirty="0" smtClean="0">
                <a:solidFill>
                  <a:srgbClr val="FFFF00"/>
                </a:solidFill>
                <a:effectLst>
                  <a:outerShdw blurRad="38100" dist="38100" dir="2700000" algn="tl">
                    <a:srgbClr val="000000"/>
                  </a:outerShdw>
                </a:effectLst>
                <a:latin typeface="+mn-lt"/>
                <a:cs typeface="+mn-cs"/>
              </a:rPr>
              <a:t>previous </a:t>
            </a:r>
            <a:r>
              <a:rPr lang="en-AU" sz="2000" dirty="0">
                <a:solidFill>
                  <a:srgbClr val="FFFF00"/>
                </a:solidFill>
                <a:effectLst>
                  <a:outerShdw blurRad="38100" dist="38100" dir="2700000" algn="tl">
                    <a:srgbClr val="000000"/>
                  </a:outerShdw>
                </a:effectLst>
                <a:latin typeface="+mn-lt"/>
                <a:cs typeface="+mn-cs"/>
              </a:rPr>
              <a:t>version/s (</a:t>
            </a:r>
            <a:r>
              <a:rPr lang="en-AU" dirty="0">
                <a:solidFill>
                  <a:srgbClr val="FFFF00"/>
                </a:solidFill>
                <a:effectLst>
                  <a:outerShdw blurRad="38100" dist="38100" dir="2700000" algn="tl">
                    <a:srgbClr val="000000"/>
                  </a:outerShdw>
                </a:effectLst>
                <a:latin typeface="+mn-lt"/>
                <a:cs typeface="+mn-cs"/>
              </a:rPr>
              <a:t>referenced by existing prod specs</a:t>
            </a:r>
            <a:r>
              <a:rPr lang="en-AU" sz="2000" dirty="0" smtClean="0">
                <a:solidFill>
                  <a:srgbClr val="FFFF00"/>
                </a:solidFill>
                <a:effectLst>
                  <a:outerShdw blurRad="38100" dist="38100" dir="2700000" algn="tl">
                    <a:srgbClr val="000000"/>
                  </a:outerShdw>
                </a:effectLst>
                <a:latin typeface="+mn-lt"/>
                <a:cs typeface="+mn-cs"/>
              </a:rPr>
              <a:t>)</a:t>
            </a:r>
            <a:endParaRPr lang="en-AU" sz="2000" dirty="0">
              <a:solidFill>
                <a:srgbClr val="FFFF00"/>
              </a:solidFill>
              <a:effectLst>
                <a:outerShdw blurRad="38100" dist="38100" dir="2700000" algn="tl">
                  <a:srgbClr val="000000"/>
                </a:outerShdw>
              </a:effectLst>
              <a:latin typeface="+mn-lt"/>
              <a:cs typeface="+mn-cs"/>
            </a:endParaRPr>
          </a:p>
          <a:p>
            <a:pPr marL="900113" lvl="1" indent="-442913">
              <a:defRPr/>
            </a:pPr>
            <a:r>
              <a:rPr lang="en-AU" sz="2800" i="1" dirty="0">
                <a:solidFill>
                  <a:srgbClr val="FFFF00"/>
                </a:solidFill>
                <a:effectLst>
                  <a:outerShdw blurRad="38100" dist="38100" dir="2700000" algn="tl">
                    <a:srgbClr val="000000"/>
                  </a:outerShdw>
                </a:effectLst>
                <a:latin typeface="+mn-lt"/>
                <a:cs typeface="+mn-cs"/>
              </a:rPr>
              <a:t>“retired”</a:t>
            </a:r>
            <a:r>
              <a:rPr lang="en-AU" sz="2800" dirty="0">
                <a:solidFill>
                  <a:srgbClr val="FFFF00"/>
                </a:solidFill>
                <a:effectLst>
                  <a:outerShdw blurRad="38100" dist="38100" dir="2700000" algn="tl">
                    <a:srgbClr val="000000"/>
                  </a:outerShdw>
                </a:effectLst>
                <a:latin typeface="+mn-lt"/>
                <a:cs typeface="+mn-cs"/>
              </a:rPr>
              <a:t> </a:t>
            </a:r>
            <a:endParaRPr lang="en-AU" sz="2800" dirty="0" smtClean="0">
              <a:solidFill>
                <a:srgbClr val="FFFF00"/>
              </a:solidFill>
              <a:effectLst>
                <a:outerShdw blurRad="38100" dist="38100" dir="2700000" algn="tl">
                  <a:srgbClr val="000000"/>
                </a:outerShdw>
              </a:effectLst>
              <a:latin typeface="+mn-lt"/>
              <a:cs typeface="+mn-cs"/>
            </a:endParaRPr>
          </a:p>
          <a:p>
            <a:pPr marL="1357313" lvl="2" indent="-442913">
              <a:defRPr/>
            </a:pPr>
            <a:r>
              <a:rPr lang="en-AU" sz="2000" dirty="0" smtClean="0">
                <a:solidFill>
                  <a:srgbClr val="FFFF00"/>
                </a:solidFill>
                <a:effectLst>
                  <a:outerShdw blurRad="38100" dist="38100" dir="2700000" algn="tl">
                    <a:srgbClr val="000000"/>
                  </a:outerShdw>
                </a:effectLst>
                <a:latin typeface="+mn-lt"/>
                <a:cs typeface="+mn-cs"/>
              </a:rPr>
              <a:t>no </a:t>
            </a:r>
            <a:r>
              <a:rPr lang="en-AU" sz="2000" dirty="0">
                <a:solidFill>
                  <a:srgbClr val="FFFF00"/>
                </a:solidFill>
                <a:effectLst>
                  <a:outerShdw blurRad="38100" dist="38100" dir="2700000" algn="tl">
                    <a:srgbClr val="000000"/>
                  </a:outerShdw>
                </a:effectLst>
                <a:latin typeface="+mn-lt"/>
                <a:cs typeface="+mn-cs"/>
              </a:rPr>
              <a:t>longer recommended for </a:t>
            </a:r>
            <a:r>
              <a:rPr lang="en-AU" sz="2000" dirty="0" smtClean="0">
                <a:solidFill>
                  <a:srgbClr val="FFFF00"/>
                </a:solidFill>
                <a:effectLst>
                  <a:outerShdw blurRad="38100" dist="38100" dir="2700000" algn="tl">
                    <a:srgbClr val="000000"/>
                  </a:outerShdw>
                </a:effectLst>
                <a:latin typeface="+mn-lt"/>
                <a:cs typeface="+mn-cs"/>
              </a:rPr>
              <a:t>use</a:t>
            </a:r>
            <a:endParaRPr lang="en-AU" sz="2000" dirty="0">
              <a:solidFill>
                <a:srgbClr val="FFFF00"/>
              </a:solidFill>
              <a:effectLst>
                <a:outerShdw blurRad="38100" dist="38100" dir="2700000" algn="tl">
                  <a:srgbClr val="000000"/>
                </a:outerShdw>
              </a:effectLst>
              <a:latin typeface="+mn-lt"/>
              <a:cs typeface="+mn-cs"/>
            </a:endParaRPr>
          </a:p>
          <a:p>
            <a:pPr marL="900113" indent="-900113">
              <a:spcBef>
                <a:spcPts val="1800"/>
              </a:spcBef>
              <a:spcAft>
                <a:spcPts val="600"/>
              </a:spcAft>
              <a:tabLst>
                <a:tab pos="360363" algn="l"/>
              </a:tabLst>
              <a:defRPr/>
            </a:pPr>
            <a:r>
              <a:rPr lang="en-AU" sz="3200" dirty="0">
                <a:solidFill>
                  <a:srgbClr val="FFFF00"/>
                </a:solidFill>
                <a:effectLst>
                  <a:outerShdw blurRad="38100" dist="38100" dir="2700000" algn="tl">
                    <a:srgbClr val="000000"/>
                  </a:outerShdw>
                </a:effectLst>
                <a:latin typeface="+mn-lt"/>
                <a:cs typeface="+mn-cs"/>
                <a:sym typeface="Symbol"/>
              </a:rPr>
              <a:t> </a:t>
            </a:r>
            <a:r>
              <a:rPr lang="en-AU" sz="3200" dirty="0" smtClean="0">
                <a:solidFill>
                  <a:srgbClr val="FFFF00"/>
                </a:solidFill>
                <a:effectLst>
                  <a:outerShdw blurRad="38100" dist="38100" dir="2700000" algn="tl">
                    <a:srgbClr val="000000"/>
                  </a:outerShdw>
                </a:effectLst>
                <a:latin typeface="+mn-lt"/>
                <a:cs typeface="+mn-cs"/>
              </a:rPr>
              <a:t>any feature, or any product spec, </a:t>
            </a:r>
            <a:r>
              <a:rPr lang="en-AU" sz="3200" dirty="0" smtClean="0">
                <a:solidFill>
                  <a:srgbClr val="FFFF00"/>
                </a:solidFill>
                <a:effectLst>
                  <a:outerShdw blurRad="38100" dist="38100" dir="2700000" algn="tl">
                    <a:srgbClr val="000000"/>
                  </a:outerShdw>
                </a:effectLst>
                <a:latin typeface="+mn-lt"/>
                <a:cs typeface="+mn-cs"/>
                <a:sym typeface="Symbol"/>
              </a:rPr>
              <a:t>can be </a:t>
            </a:r>
            <a:r>
              <a:rPr lang="en-AU" sz="3200" dirty="0" smtClean="0">
                <a:solidFill>
                  <a:srgbClr val="FFFF00"/>
                </a:solidFill>
                <a:effectLst>
                  <a:outerShdw blurRad="38100" dist="38100" dir="2700000" algn="tl">
                    <a:srgbClr val="000000"/>
                  </a:outerShdw>
                </a:effectLst>
                <a:latin typeface="+mn-lt"/>
                <a:cs typeface="+mn-cs"/>
              </a:rPr>
              <a:t>changed as </a:t>
            </a:r>
            <a:r>
              <a:rPr lang="en-AU" sz="3200" dirty="0">
                <a:solidFill>
                  <a:srgbClr val="FFFF00"/>
                </a:solidFill>
                <a:effectLst>
                  <a:outerShdw blurRad="38100" dist="38100" dir="2700000" algn="tl">
                    <a:srgbClr val="000000"/>
                  </a:outerShdw>
                </a:effectLst>
                <a:latin typeface="+mn-lt"/>
                <a:cs typeface="+mn-cs"/>
              </a:rPr>
              <a:t>and when required</a:t>
            </a:r>
            <a:r>
              <a:rPr lang="en-AU" sz="3200" dirty="0">
                <a:solidFill>
                  <a:srgbClr val="FFFF00"/>
                </a:solidFill>
                <a:effectLst>
                  <a:outerShdw blurRad="38100" dist="38100" dir="2700000" algn="tl">
                    <a:srgbClr val="000000">
                      <a:alpha val="43137"/>
                    </a:srgbClr>
                  </a:outerShdw>
                </a:effectLst>
              </a:rPr>
              <a:t/>
            </a:r>
            <a:br>
              <a:rPr lang="en-AU" sz="3200" dirty="0">
                <a:solidFill>
                  <a:srgbClr val="FFFF00"/>
                </a:solidFill>
                <a:effectLst>
                  <a:outerShdw blurRad="38100" dist="38100" dir="2700000" algn="tl">
                    <a:srgbClr val="000000">
                      <a:alpha val="43137"/>
                    </a:srgbClr>
                  </a:outerShdw>
                </a:effectLst>
              </a:rPr>
            </a:br>
            <a:endParaRPr lang="en-AU" sz="3200" dirty="0">
              <a:solidFill>
                <a:srgbClr val="FFFF00"/>
              </a:solidFill>
              <a:effectLst>
                <a:outerShdw blurRad="38100" dist="38100" dir="2700000" algn="tl">
                  <a:srgbClr val="000000">
                    <a:alpha val="43137"/>
                  </a:srgbClr>
                </a:outerShdw>
              </a:effectLst>
            </a:endParaRPr>
          </a:p>
        </p:txBody>
      </p:sp>
      <p:sp>
        <p:nvSpPr>
          <p:cNvPr id="3" name="Title 1"/>
          <p:cNvSpPr txBox="1">
            <a:spLocks/>
          </p:cNvSpPr>
          <p:nvPr/>
        </p:nvSpPr>
        <p:spPr>
          <a:xfrm>
            <a:off x="857250" y="277813"/>
            <a:ext cx="7429500" cy="11398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AU" sz="4400" kern="0" dirty="0" smtClean="0">
                <a:solidFill>
                  <a:srgbClr val="FFFF00"/>
                </a:solidFill>
                <a:effectLst>
                  <a:outerShdw blurRad="38100" dist="38100" dir="2700000" algn="tl">
                    <a:srgbClr val="000000"/>
                  </a:outerShdw>
                </a:effectLst>
                <a:latin typeface="+mj-lt"/>
                <a:ea typeface="+mj-ea"/>
                <a:cs typeface="+mj-cs"/>
              </a:rPr>
              <a:t>No end-date</a:t>
            </a:r>
            <a:endParaRPr kumimoji="0" lang="en-AU" sz="4400" b="0" i="0" u="none" strike="noStrike" kern="0" cap="none" spc="0" normalizeH="0" baseline="0" noProof="0" dirty="0">
              <a:ln>
                <a:noFill/>
              </a:ln>
              <a:solidFill>
                <a:srgbClr val="FFFF00"/>
              </a:solidFill>
              <a:effectLst>
                <a:outerShdw blurRad="38100" dist="38100" dir="2700000" algn="tl">
                  <a:srgbClr val="000000"/>
                </a:outerShdw>
              </a:effectLst>
              <a:uLnTx/>
              <a:uFillTx/>
              <a:latin typeface="+mj-lt"/>
              <a:ea typeface="+mj-ea"/>
              <a:cs typeface="+mj-cs"/>
            </a:endParaRPr>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dirty="0" smtClean="0"/>
              <a:t>Using the S-100 Registry</a:t>
            </a:r>
            <a:endParaRPr lang="en-AU" dirty="0"/>
          </a:p>
        </p:txBody>
      </p:sp>
      <p:sp>
        <p:nvSpPr>
          <p:cNvPr id="3" name="Content Placeholder 2"/>
          <p:cNvSpPr>
            <a:spLocks noGrp="1"/>
          </p:cNvSpPr>
          <p:nvPr>
            <p:ph idx="1"/>
          </p:nvPr>
        </p:nvSpPr>
        <p:spPr>
          <a:xfrm>
            <a:off x="900113" y="1600200"/>
            <a:ext cx="7862887" cy="4530725"/>
          </a:xfrm>
        </p:spPr>
        <p:txBody>
          <a:bodyPr/>
          <a:lstStyle/>
          <a:p>
            <a:pPr>
              <a:defRPr/>
            </a:pPr>
            <a:r>
              <a:rPr lang="en-AU" sz="3200" dirty="0" smtClean="0"/>
              <a:t>Is what you want already in the S-100 registry?</a:t>
            </a:r>
          </a:p>
          <a:p>
            <a:pPr lvl="1">
              <a:defRPr/>
            </a:pPr>
            <a:r>
              <a:rPr lang="en-AU" sz="2800" dirty="0" smtClean="0"/>
              <a:t>Then use it !</a:t>
            </a:r>
          </a:p>
          <a:p>
            <a:pPr>
              <a:defRPr/>
            </a:pPr>
            <a:r>
              <a:rPr lang="en-AU" sz="3200" dirty="0" smtClean="0"/>
              <a:t>Not in the registry ?</a:t>
            </a:r>
          </a:p>
          <a:p>
            <a:pPr lvl="1">
              <a:defRPr/>
            </a:pPr>
            <a:r>
              <a:rPr lang="en-AU" sz="2800" dirty="0" smtClean="0"/>
              <a:t>Then, find or become a </a:t>
            </a:r>
            <a:r>
              <a:rPr lang="en-AU" sz="2800" i="1" dirty="0" smtClean="0"/>
              <a:t>submitting organization</a:t>
            </a:r>
            <a:r>
              <a:rPr lang="en-AU" sz="2800" dirty="0" smtClean="0"/>
              <a:t> and :</a:t>
            </a:r>
          </a:p>
          <a:p>
            <a:pPr lvl="2">
              <a:defRPr/>
            </a:pPr>
            <a:r>
              <a:rPr lang="en-AU" sz="2400" dirty="0" smtClean="0"/>
              <a:t>propose a revision</a:t>
            </a:r>
          </a:p>
          <a:p>
            <a:pPr lvl="2">
              <a:defRPr/>
            </a:pPr>
            <a:r>
              <a:rPr lang="en-AU" sz="2400" dirty="0" smtClean="0"/>
              <a:t>propose something new</a:t>
            </a:r>
          </a:p>
          <a:p>
            <a:pPr lvl="2">
              <a:defRPr/>
            </a:pPr>
            <a:r>
              <a:rPr lang="en-AU" sz="2400" dirty="0" smtClean="0"/>
              <a:t>propose to establish a new domain</a:t>
            </a:r>
          </a:p>
          <a:p>
            <a:pPr>
              <a:defRPr/>
            </a:pPr>
            <a:r>
              <a:rPr lang="en-AU" sz="3200" dirty="0" smtClean="0"/>
              <a:t>Operating Rules in S-99 (</a:t>
            </a:r>
            <a:r>
              <a:rPr lang="en-AU" sz="2400" dirty="0" smtClean="0"/>
              <a:t>active Jan 2011</a:t>
            </a:r>
            <a:r>
              <a:rPr lang="en-AU" sz="3200" dirty="0" smtClean="0"/>
              <a:t>)</a:t>
            </a:r>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bwMode="auto">
          <a:xfrm>
            <a:off x="6300788" y="167951"/>
            <a:ext cx="2519362" cy="6501137"/>
          </a:xfrm>
          <a:prstGeom prst="roundRect">
            <a:avLst/>
          </a:prstGeom>
          <a:noFill/>
          <a:ln w="38100" cap="sq" cmpd="sng" algn="ctr">
            <a:solidFill>
              <a:schemeClr val="accent3">
                <a:lumMod val="60000"/>
                <a:lumOff val="40000"/>
              </a:schemeClr>
            </a:solidFill>
            <a:prstDash val="dash"/>
            <a:round/>
            <a:headEnd type="none" w="sm" len="sm"/>
            <a:tailEnd type="none" w="sm" len="sm"/>
          </a:ln>
          <a:effectLst/>
        </p:spPr>
        <p:txBody>
          <a:bodyPr anchor="b"/>
          <a:lstStyle/>
          <a:p>
            <a:pPr algn="r">
              <a:defRPr/>
            </a:pPr>
            <a:r>
              <a:rPr lang="en-AU" sz="1400" dirty="0"/>
              <a:t>other ISO </a:t>
            </a:r>
            <a:r>
              <a:rPr lang="en-AU" sz="1400" dirty="0" smtClean="0"/>
              <a:t>191</a:t>
            </a:r>
            <a:r>
              <a:rPr lang="en-AU" sz="1400" i="1" dirty="0" smtClean="0"/>
              <a:t>nn</a:t>
            </a:r>
            <a:r>
              <a:rPr lang="en-AU" sz="1400" dirty="0" smtClean="0"/>
              <a:t> </a:t>
            </a:r>
            <a:r>
              <a:rPr lang="en-AU" sz="1400" dirty="0"/>
              <a:t>Registries</a:t>
            </a:r>
          </a:p>
        </p:txBody>
      </p:sp>
      <p:sp>
        <p:nvSpPr>
          <p:cNvPr id="9" name="Rounded Rectangle 8"/>
          <p:cNvSpPr/>
          <p:nvPr/>
        </p:nvSpPr>
        <p:spPr bwMode="auto">
          <a:xfrm>
            <a:off x="250825" y="149290"/>
            <a:ext cx="2520950" cy="6519798"/>
          </a:xfrm>
          <a:prstGeom prst="roundRect">
            <a:avLst/>
          </a:prstGeom>
          <a:noFill/>
          <a:ln w="38100" cap="sq" cmpd="sng" algn="ctr">
            <a:solidFill>
              <a:schemeClr val="accent5">
                <a:lumMod val="75000"/>
              </a:schemeClr>
            </a:solidFill>
            <a:prstDash val="dash"/>
            <a:round/>
            <a:headEnd type="none" w="sm" len="sm"/>
            <a:tailEnd type="none" w="sm" len="sm"/>
          </a:ln>
          <a:effectLst/>
        </p:spPr>
        <p:txBody>
          <a:bodyPr wrap="none" anchor="b"/>
          <a:lstStyle/>
          <a:p>
            <a:pPr>
              <a:defRPr/>
            </a:pPr>
            <a:r>
              <a:rPr lang="en-AU" sz="1400" dirty="0"/>
              <a:t>S-100 Registry</a:t>
            </a:r>
          </a:p>
        </p:txBody>
      </p:sp>
      <p:sp>
        <p:nvSpPr>
          <p:cNvPr id="20" name="Freeform 19"/>
          <p:cNvSpPr>
            <a:spLocks/>
          </p:cNvSpPr>
          <p:nvPr/>
        </p:nvSpPr>
        <p:spPr bwMode="auto">
          <a:xfrm flipH="1">
            <a:off x="5435600" y="3068638"/>
            <a:ext cx="1512664" cy="1152525"/>
          </a:xfrm>
          <a:custGeom>
            <a:avLst/>
            <a:gdLst>
              <a:gd name="T0" fmla="*/ 0 w 104931"/>
              <a:gd name="T1" fmla="*/ 0 h 89941"/>
              <a:gd name="T2" fmla="*/ 0 w 104931"/>
              <a:gd name="T3" fmla="*/ 0 h 89941"/>
              <a:gd name="T4" fmla="*/ 12005297 w 104931"/>
              <a:gd name="T5" fmla="*/ 2768195 h 89941"/>
              <a:gd name="T6" fmla="*/ 18293773 w 104931"/>
              <a:gd name="T7" fmla="*/ 14763639 h 89941"/>
              <a:gd name="T8" fmla="*/ 0 60000 65536"/>
              <a:gd name="T9" fmla="*/ 0 60000 65536"/>
              <a:gd name="T10" fmla="*/ 0 60000 65536"/>
              <a:gd name="T11" fmla="*/ 0 60000 65536"/>
              <a:gd name="T12" fmla="*/ 0 w 104931"/>
              <a:gd name="T13" fmla="*/ 0 h 89941"/>
              <a:gd name="T14" fmla="*/ 104931 w 104931"/>
              <a:gd name="T15" fmla="*/ 89941 h 89941"/>
            </a:gdLst>
            <a:ahLst/>
            <a:cxnLst>
              <a:cxn ang="T8">
                <a:pos x="T0" y="T1"/>
              </a:cxn>
              <a:cxn ang="T9">
                <a:pos x="T2" y="T3"/>
              </a:cxn>
              <a:cxn ang="T10">
                <a:pos x="T4" y="T5"/>
              </a:cxn>
              <a:cxn ang="T11">
                <a:pos x="T6" y="T7"/>
              </a:cxn>
            </a:cxnLst>
            <a:rect l="T12" t="T13" r="T14" b="T15"/>
            <a:pathLst>
              <a:path w="104931" h="89941">
                <a:moveTo>
                  <a:pt x="0" y="0"/>
                </a:moveTo>
                <a:lnTo>
                  <a:pt x="0" y="0"/>
                </a:lnTo>
                <a:cubicBezTo>
                  <a:pt x="10064" y="6349"/>
                  <a:pt x="51373" y="1874"/>
                  <a:pt x="68861" y="16864"/>
                </a:cubicBezTo>
                <a:cubicBezTo>
                  <a:pt x="86349" y="31854"/>
                  <a:pt x="97507" y="81300"/>
                  <a:pt x="104931" y="89941"/>
                </a:cubicBezTo>
              </a:path>
            </a:pathLst>
          </a:custGeom>
          <a:noFill/>
          <a:ln w="38100" cap="sq" cmpd="sng" algn="ctr">
            <a:solidFill>
              <a:schemeClr val="tx1"/>
            </a:solidFill>
            <a:prstDash val="solid"/>
            <a:round/>
            <a:headEnd type="none" w="med" len="med"/>
            <a:tailEnd type="arrow" w="med" len="med"/>
          </a:ln>
        </p:spPr>
        <p:txBody>
          <a:bodyPr wrap="none"/>
          <a:lstStyle/>
          <a:p>
            <a:endParaRPr lang="en-AU"/>
          </a:p>
        </p:txBody>
      </p:sp>
      <p:sp>
        <p:nvSpPr>
          <p:cNvPr id="19" name="Freeform 18"/>
          <p:cNvSpPr>
            <a:spLocks/>
          </p:cNvSpPr>
          <p:nvPr/>
        </p:nvSpPr>
        <p:spPr bwMode="auto">
          <a:xfrm flipH="1">
            <a:off x="5148262" y="1268413"/>
            <a:ext cx="2088033" cy="2952750"/>
          </a:xfrm>
          <a:custGeom>
            <a:avLst/>
            <a:gdLst>
              <a:gd name="T0" fmla="*/ 0 w 104931"/>
              <a:gd name="T1" fmla="*/ 0 h 89941"/>
              <a:gd name="T2" fmla="*/ 0 w 104931"/>
              <a:gd name="T3" fmla="*/ 0 h 89941"/>
              <a:gd name="T4" fmla="*/ 27263644 w 104931"/>
              <a:gd name="T5" fmla="*/ 18173428 h 89941"/>
              <a:gd name="T6" fmla="*/ 41544572 w 104931"/>
              <a:gd name="T7" fmla="*/ 96924500 h 89941"/>
              <a:gd name="T8" fmla="*/ 0 60000 65536"/>
              <a:gd name="T9" fmla="*/ 0 60000 65536"/>
              <a:gd name="T10" fmla="*/ 0 60000 65536"/>
              <a:gd name="T11" fmla="*/ 0 60000 65536"/>
              <a:gd name="T12" fmla="*/ 0 w 104931"/>
              <a:gd name="T13" fmla="*/ 0 h 89941"/>
              <a:gd name="T14" fmla="*/ 104931 w 104931"/>
              <a:gd name="T15" fmla="*/ 89941 h 89941"/>
            </a:gdLst>
            <a:ahLst/>
            <a:cxnLst>
              <a:cxn ang="T8">
                <a:pos x="T0" y="T1"/>
              </a:cxn>
              <a:cxn ang="T9">
                <a:pos x="T2" y="T3"/>
              </a:cxn>
              <a:cxn ang="T10">
                <a:pos x="T4" y="T5"/>
              </a:cxn>
              <a:cxn ang="T11">
                <a:pos x="T6" y="T7"/>
              </a:cxn>
            </a:cxnLst>
            <a:rect l="T12" t="T13" r="T14" b="T15"/>
            <a:pathLst>
              <a:path w="104931" h="89941">
                <a:moveTo>
                  <a:pt x="0" y="0"/>
                </a:moveTo>
                <a:lnTo>
                  <a:pt x="0" y="0"/>
                </a:lnTo>
                <a:cubicBezTo>
                  <a:pt x="10064" y="6349"/>
                  <a:pt x="51373" y="1874"/>
                  <a:pt x="68861" y="16864"/>
                </a:cubicBezTo>
                <a:cubicBezTo>
                  <a:pt x="86349" y="31854"/>
                  <a:pt x="97507" y="81300"/>
                  <a:pt x="104931" y="89941"/>
                </a:cubicBezTo>
              </a:path>
            </a:pathLst>
          </a:custGeom>
          <a:noFill/>
          <a:ln w="38100" cap="sq" cmpd="sng" algn="ctr">
            <a:solidFill>
              <a:schemeClr val="tx1"/>
            </a:solidFill>
            <a:prstDash val="solid"/>
            <a:round/>
            <a:headEnd type="none" w="med" len="med"/>
            <a:tailEnd type="arrow" w="med" len="med"/>
          </a:ln>
        </p:spPr>
        <p:txBody>
          <a:bodyPr wrap="none"/>
          <a:lstStyle/>
          <a:p>
            <a:endParaRPr lang="en-AU"/>
          </a:p>
        </p:txBody>
      </p:sp>
      <p:sp>
        <p:nvSpPr>
          <p:cNvPr id="18" name="Freeform 17"/>
          <p:cNvSpPr>
            <a:spLocks/>
          </p:cNvSpPr>
          <p:nvPr/>
        </p:nvSpPr>
        <p:spPr bwMode="auto">
          <a:xfrm flipV="1">
            <a:off x="1979712" y="4797152"/>
            <a:ext cx="1440161" cy="1008110"/>
          </a:xfrm>
          <a:custGeom>
            <a:avLst/>
            <a:gdLst>
              <a:gd name="T0" fmla="*/ 0 w 104931"/>
              <a:gd name="T1" fmla="*/ 0 h 89941"/>
              <a:gd name="T2" fmla="*/ 0 w 104931"/>
              <a:gd name="T3" fmla="*/ 0 h 89941"/>
              <a:gd name="T4" fmla="*/ 7292230 w 104931"/>
              <a:gd name="T5" fmla="*/ 270481 h 89941"/>
              <a:gd name="T6" fmla="*/ 11111966 w 104931"/>
              <a:gd name="T7" fmla="*/ 1442554 h 89941"/>
              <a:gd name="T8" fmla="*/ 0 60000 65536"/>
              <a:gd name="T9" fmla="*/ 0 60000 65536"/>
              <a:gd name="T10" fmla="*/ 0 60000 65536"/>
              <a:gd name="T11" fmla="*/ 0 60000 65536"/>
              <a:gd name="T12" fmla="*/ 0 w 104931"/>
              <a:gd name="T13" fmla="*/ 0 h 89941"/>
              <a:gd name="T14" fmla="*/ 104931 w 104931"/>
              <a:gd name="T15" fmla="*/ 89941 h 89941"/>
            </a:gdLst>
            <a:ahLst/>
            <a:cxnLst>
              <a:cxn ang="T8">
                <a:pos x="T0" y="T1"/>
              </a:cxn>
              <a:cxn ang="T9">
                <a:pos x="T2" y="T3"/>
              </a:cxn>
              <a:cxn ang="T10">
                <a:pos x="T4" y="T5"/>
              </a:cxn>
              <a:cxn ang="T11">
                <a:pos x="T6" y="T7"/>
              </a:cxn>
            </a:cxnLst>
            <a:rect l="T12" t="T13" r="T14" b="T15"/>
            <a:pathLst>
              <a:path w="104931" h="89941">
                <a:moveTo>
                  <a:pt x="0" y="0"/>
                </a:moveTo>
                <a:lnTo>
                  <a:pt x="0" y="0"/>
                </a:lnTo>
                <a:cubicBezTo>
                  <a:pt x="10064" y="6349"/>
                  <a:pt x="51373" y="1874"/>
                  <a:pt x="68861" y="16864"/>
                </a:cubicBezTo>
                <a:cubicBezTo>
                  <a:pt x="86349" y="31854"/>
                  <a:pt x="97507" y="81300"/>
                  <a:pt x="104931" y="89941"/>
                </a:cubicBezTo>
              </a:path>
            </a:pathLst>
          </a:custGeom>
          <a:noFill/>
          <a:ln w="38100" cap="sq" cmpd="sng" algn="ctr">
            <a:solidFill>
              <a:schemeClr val="tx1"/>
            </a:solidFill>
            <a:prstDash val="solid"/>
            <a:round/>
            <a:headEnd type="none" w="med" len="med"/>
            <a:tailEnd type="arrow" w="med" len="med"/>
          </a:ln>
        </p:spPr>
        <p:txBody>
          <a:bodyPr wrap="none"/>
          <a:lstStyle/>
          <a:p>
            <a:endParaRPr lang="en-AU"/>
          </a:p>
        </p:txBody>
      </p:sp>
      <p:sp>
        <p:nvSpPr>
          <p:cNvPr id="17" name="Freeform 16"/>
          <p:cNvSpPr>
            <a:spLocks/>
          </p:cNvSpPr>
          <p:nvPr/>
        </p:nvSpPr>
        <p:spPr bwMode="auto">
          <a:xfrm>
            <a:off x="1691680" y="3861048"/>
            <a:ext cx="2016224" cy="432049"/>
          </a:xfrm>
          <a:custGeom>
            <a:avLst/>
            <a:gdLst>
              <a:gd name="T0" fmla="*/ 0 w 104931"/>
              <a:gd name="T1" fmla="*/ 0 h 89941"/>
              <a:gd name="T2" fmla="*/ 0 w 104931"/>
              <a:gd name="T3" fmla="*/ 0 h 89941"/>
              <a:gd name="T4" fmla="*/ 23626840 w 104931"/>
              <a:gd name="T5" fmla="*/ 1555682 h 89941"/>
              <a:gd name="T6" fmla="*/ 36002763 w 104931"/>
              <a:gd name="T7" fmla="*/ 8296920 h 89941"/>
              <a:gd name="T8" fmla="*/ 0 60000 65536"/>
              <a:gd name="T9" fmla="*/ 0 60000 65536"/>
              <a:gd name="T10" fmla="*/ 0 60000 65536"/>
              <a:gd name="T11" fmla="*/ 0 60000 65536"/>
              <a:gd name="T12" fmla="*/ 0 w 104931"/>
              <a:gd name="T13" fmla="*/ 0 h 89941"/>
              <a:gd name="T14" fmla="*/ 104931 w 104931"/>
              <a:gd name="T15" fmla="*/ 89941 h 89941"/>
            </a:gdLst>
            <a:ahLst/>
            <a:cxnLst>
              <a:cxn ang="T8">
                <a:pos x="T0" y="T1"/>
              </a:cxn>
              <a:cxn ang="T9">
                <a:pos x="T2" y="T3"/>
              </a:cxn>
              <a:cxn ang="T10">
                <a:pos x="T4" y="T5"/>
              </a:cxn>
              <a:cxn ang="T11">
                <a:pos x="T6" y="T7"/>
              </a:cxn>
            </a:cxnLst>
            <a:rect l="T12" t="T13" r="T14" b="T15"/>
            <a:pathLst>
              <a:path w="104931" h="89941">
                <a:moveTo>
                  <a:pt x="0" y="0"/>
                </a:moveTo>
                <a:lnTo>
                  <a:pt x="0" y="0"/>
                </a:lnTo>
                <a:cubicBezTo>
                  <a:pt x="10064" y="6349"/>
                  <a:pt x="51373" y="1874"/>
                  <a:pt x="68861" y="16864"/>
                </a:cubicBezTo>
                <a:cubicBezTo>
                  <a:pt x="86349" y="31854"/>
                  <a:pt x="97507" y="81300"/>
                  <a:pt x="104931" y="89941"/>
                </a:cubicBezTo>
              </a:path>
            </a:pathLst>
          </a:custGeom>
          <a:noFill/>
          <a:ln w="38100" cap="sq" cmpd="sng" algn="ctr">
            <a:solidFill>
              <a:schemeClr val="tx1"/>
            </a:solidFill>
            <a:prstDash val="solid"/>
            <a:round/>
            <a:headEnd type="none" w="med" len="med"/>
            <a:tailEnd type="arrow" w="med" len="med"/>
          </a:ln>
        </p:spPr>
        <p:txBody>
          <a:bodyPr wrap="none"/>
          <a:lstStyle/>
          <a:p>
            <a:endParaRPr lang="en-AU"/>
          </a:p>
        </p:txBody>
      </p:sp>
      <p:sp>
        <p:nvSpPr>
          <p:cNvPr id="16" name="Freeform 15"/>
          <p:cNvSpPr>
            <a:spLocks/>
          </p:cNvSpPr>
          <p:nvPr/>
        </p:nvSpPr>
        <p:spPr bwMode="auto">
          <a:xfrm>
            <a:off x="1403648" y="1844824"/>
            <a:ext cx="2736552" cy="2376339"/>
          </a:xfrm>
          <a:custGeom>
            <a:avLst/>
            <a:gdLst>
              <a:gd name="T0" fmla="*/ 0 w 104931"/>
              <a:gd name="T1" fmla="*/ 0 h 89941"/>
              <a:gd name="T2" fmla="*/ 0 w 104931"/>
              <a:gd name="T3" fmla="*/ 0 h 89941"/>
              <a:gd name="T4" fmla="*/ 37482057 w 104931"/>
              <a:gd name="T5" fmla="*/ 14009691 h 89941"/>
              <a:gd name="T6" fmla="*/ 57115504 w 104931"/>
              <a:gd name="T7" fmla="*/ 74718055 h 89941"/>
              <a:gd name="T8" fmla="*/ 0 60000 65536"/>
              <a:gd name="T9" fmla="*/ 0 60000 65536"/>
              <a:gd name="T10" fmla="*/ 0 60000 65536"/>
              <a:gd name="T11" fmla="*/ 0 60000 65536"/>
              <a:gd name="T12" fmla="*/ 0 w 104931"/>
              <a:gd name="T13" fmla="*/ 0 h 89941"/>
              <a:gd name="T14" fmla="*/ 104931 w 104931"/>
              <a:gd name="T15" fmla="*/ 89941 h 89941"/>
            </a:gdLst>
            <a:ahLst/>
            <a:cxnLst>
              <a:cxn ang="T8">
                <a:pos x="T0" y="T1"/>
              </a:cxn>
              <a:cxn ang="T9">
                <a:pos x="T2" y="T3"/>
              </a:cxn>
              <a:cxn ang="T10">
                <a:pos x="T4" y="T5"/>
              </a:cxn>
              <a:cxn ang="T11">
                <a:pos x="T6" y="T7"/>
              </a:cxn>
            </a:cxnLst>
            <a:rect l="T12" t="T13" r="T14" b="T15"/>
            <a:pathLst>
              <a:path w="104931" h="89941">
                <a:moveTo>
                  <a:pt x="0" y="0"/>
                </a:moveTo>
                <a:lnTo>
                  <a:pt x="0" y="0"/>
                </a:lnTo>
                <a:cubicBezTo>
                  <a:pt x="10064" y="6349"/>
                  <a:pt x="51373" y="1874"/>
                  <a:pt x="68861" y="16864"/>
                </a:cubicBezTo>
                <a:cubicBezTo>
                  <a:pt x="86349" y="31854"/>
                  <a:pt x="97507" y="81300"/>
                  <a:pt x="104931" y="89941"/>
                </a:cubicBezTo>
              </a:path>
            </a:pathLst>
          </a:custGeom>
          <a:noFill/>
          <a:ln w="38100" cap="sq" cmpd="sng" algn="ctr">
            <a:solidFill>
              <a:schemeClr val="tx1"/>
            </a:solidFill>
            <a:prstDash val="solid"/>
            <a:round/>
            <a:headEnd type="none" w="med" len="med"/>
            <a:tailEnd type="arrow" w="med" len="med"/>
          </a:ln>
        </p:spPr>
        <p:txBody>
          <a:bodyPr wrap="none"/>
          <a:lstStyle/>
          <a:p>
            <a:endParaRPr lang="en-AU"/>
          </a:p>
        </p:txBody>
      </p:sp>
      <p:sp>
        <p:nvSpPr>
          <p:cNvPr id="21" name="Freeform 20"/>
          <p:cNvSpPr>
            <a:spLocks/>
          </p:cNvSpPr>
          <p:nvPr/>
        </p:nvSpPr>
        <p:spPr bwMode="auto">
          <a:xfrm flipH="1" flipV="1">
            <a:off x="5724524" y="4437060"/>
            <a:ext cx="935708" cy="648121"/>
          </a:xfrm>
          <a:custGeom>
            <a:avLst/>
            <a:gdLst>
              <a:gd name="T0" fmla="*/ 0 w 104931"/>
              <a:gd name="T1" fmla="*/ 0 h 89941"/>
              <a:gd name="T2" fmla="*/ 0 w 104931"/>
              <a:gd name="T3" fmla="*/ 0 h 89941"/>
              <a:gd name="T4" fmla="*/ 6355684 w 104931"/>
              <a:gd name="T5" fmla="*/ 270482 h 89941"/>
              <a:gd name="T6" fmla="*/ 9684844 w 104931"/>
              <a:gd name="T7" fmla="*/ 1442558 h 89941"/>
              <a:gd name="T8" fmla="*/ 0 60000 65536"/>
              <a:gd name="T9" fmla="*/ 0 60000 65536"/>
              <a:gd name="T10" fmla="*/ 0 60000 65536"/>
              <a:gd name="T11" fmla="*/ 0 60000 65536"/>
              <a:gd name="T12" fmla="*/ 0 w 104931"/>
              <a:gd name="T13" fmla="*/ 0 h 89941"/>
              <a:gd name="T14" fmla="*/ 104931 w 104931"/>
              <a:gd name="T15" fmla="*/ 89941 h 89941"/>
            </a:gdLst>
            <a:ahLst/>
            <a:cxnLst>
              <a:cxn ang="T8">
                <a:pos x="T0" y="T1"/>
              </a:cxn>
              <a:cxn ang="T9">
                <a:pos x="T2" y="T3"/>
              </a:cxn>
              <a:cxn ang="T10">
                <a:pos x="T4" y="T5"/>
              </a:cxn>
              <a:cxn ang="T11">
                <a:pos x="T6" y="T7"/>
              </a:cxn>
            </a:cxnLst>
            <a:rect l="T12" t="T13" r="T14" b="T15"/>
            <a:pathLst>
              <a:path w="104931" h="89941">
                <a:moveTo>
                  <a:pt x="0" y="0"/>
                </a:moveTo>
                <a:lnTo>
                  <a:pt x="0" y="0"/>
                </a:lnTo>
                <a:cubicBezTo>
                  <a:pt x="10064" y="6349"/>
                  <a:pt x="51373" y="1874"/>
                  <a:pt x="68861" y="16864"/>
                </a:cubicBezTo>
                <a:cubicBezTo>
                  <a:pt x="86349" y="31854"/>
                  <a:pt x="97507" y="81300"/>
                  <a:pt x="104931" y="89941"/>
                </a:cubicBezTo>
              </a:path>
            </a:pathLst>
          </a:custGeom>
          <a:noFill/>
          <a:ln w="38100" cap="sq" cmpd="sng" algn="ctr">
            <a:solidFill>
              <a:schemeClr val="tx1"/>
            </a:solidFill>
            <a:prstDash val="solid"/>
            <a:round/>
            <a:headEnd type="none" w="med" len="med"/>
            <a:tailEnd type="arrow" w="med" len="med"/>
          </a:ln>
        </p:spPr>
        <p:txBody>
          <a:bodyPr wrap="none"/>
          <a:lstStyle/>
          <a:p>
            <a:endParaRPr lang="en-AU"/>
          </a:p>
        </p:txBody>
      </p:sp>
      <p:sp>
        <p:nvSpPr>
          <p:cNvPr id="31" name="Freeform 30"/>
          <p:cNvSpPr>
            <a:spLocks/>
          </p:cNvSpPr>
          <p:nvPr/>
        </p:nvSpPr>
        <p:spPr bwMode="auto">
          <a:xfrm flipV="1">
            <a:off x="2300061" y="4653136"/>
            <a:ext cx="1119811" cy="128884"/>
          </a:xfrm>
          <a:custGeom>
            <a:avLst/>
            <a:gdLst>
              <a:gd name="T0" fmla="*/ 0 w 104931"/>
              <a:gd name="T1" fmla="*/ 0 h 89941"/>
              <a:gd name="T2" fmla="*/ 0 w 104931"/>
              <a:gd name="T3" fmla="*/ 0 h 89941"/>
              <a:gd name="T4" fmla="*/ 7292230 w 104931"/>
              <a:gd name="T5" fmla="*/ 270481 h 89941"/>
              <a:gd name="T6" fmla="*/ 11111966 w 104931"/>
              <a:gd name="T7" fmla="*/ 1442554 h 89941"/>
              <a:gd name="T8" fmla="*/ 0 60000 65536"/>
              <a:gd name="T9" fmla="*/ 0 60000 65536"/>
              <a:gd name="T10" fmla="*/ 0 60000 65536"/>
              <a:gd name="T11" fmla="*/ 0 60000 65536"/>
              <a:gd name="T12" fmla="*/ 0 w 104931"/>
              <a:gd name="T13" fmla="*/ 0 h 89941"/>
              <a:gd name="T14" fmla="*/ 104931 w 104931"/>
              <a:gd name="T15" fmla="*/ 89941 h 89941"/>
            </a:gdLst>
            <a:ahLst/>
            <a:cxnLst>
              <a:cxn ang="T8">
                <a:pos x="T0" y="T1"/>
              </a:cxn>
              <a:cxn ang="T9">
                <a:pos x="T2" y="T3"/>
              </a:cxn>
              <a:cxn ang="T10">
                <a:pos x="T4" y="T5"/>
              </a:cxn>
              <a:cxn ang="T11">
                <a:pos x="T6" y="T7"/>
              </a:cxn>
            </a:cxnLst>
            <a:rect l="T12" t="T13" r="T14" b="T15"/>
            <a:pathLst>
              <a:path w="104931" h="89941">
                <a:moveTo>
                  <a:pt x="0" y="0"/>
                </a:moveTo>
                <a:lnTo>
                  <a:pt x="0" y="0"/>
                </a:lnTo>
                <a:cubicBezTo>
                  <a:pt x="10064" y="6349"/>
                  <a:pt x="51373" y="1874"/>
                  <a:pt x="68861" y="16864"/>
                </a:cubicBezTo>
                <a:cubicBezTo>
                  <a:pt x="86349" y="31854"/>
                  <a:pt x="97507" y="81300"/>
                  <a:pt x="104931" y="89941"/>
                </a:cubicBezTo>
              </a:path>
            </a:pathLst>
          </a:custGeom>
          <a:noFill/>
          <a:ln w="38100" cap="sq" cmpd="sng" algn="ctr">
            <a:solidFill>
              <a:schemeClr val="tx1"/>
            </a:solidFill>
            <a:prstDash val="solid"/>
            <a:round/>
            <a:headEnd type="none" w="med" len="med"/>
            <a:tailEnd type="arrow" w="med" len="med"/>
          </a:ln>
        </p:spPr>
        <p:txBody>
          <a:bodyPr wrap="none"/>
          <a:lstStyle/>
          <a:p>
            <a:endParaRPr lang="en-AU"/>
          </a:p>
        </p:txBody>
      </p:sp>
      <p:sp>
        <p:nvSpPr>
          <p:cNvPr id="32" name="Freeform 31"/>
          <p:cNvSpPr>
            <a:spLocks/>
          </p:cNvSpPr>
          <p:nvPr/>
        </p:nvSpPr>
        <p:spPr bwMode="auto">
          <a:xfrm>
            <a:off x="2161317" y="2837805"/>
            <a:ext cx="1762611" cy="1398293"/>
          </a:xfrm>
          <a:custGeom>
            <a:avLst/>
            <a:gdLst>
              <a:gd name="T0" fmla="*/ 0 w 104931"/>
              <a:gd name="T1" fmla="*/ 0 h 89941"/>
              <a:gd name="T2" fmla="*/ 0 w 104931"/>
              <a:gd name="T3" fmla="*/ 0 h 89941"/>
              <a:gd name="T4" fmla="*/ 23626840 w 104931"/>
              <a:gd name="T5" fmla="*/ 1555682 h 89941"/>
              <a:gd name="T6" fmla="*/ 36002763 w 104931"/>
              <a:gd name="T7" fmla="*/ 8296920 h 89941"/>
              <a:gd name="T8" fmla="*/ 0 60000 65536"/>
              <a:gd name="T9" fmla="*/ 0 60000 65536"/>
              <a:gd name="T10" fmla="*/ 0 60000 65536"/>
              <a:gd name="T11" fmla="*/ 0 60000 65536"/>
              <a:gd name="T12" fmla="*/ 0 w 104931"/>
              <a:gd name="T13" fmla="*/ 0 h 89941"/>
              <a:gd name="T14" fmla="*/ 104931 w 104931"/>
              <a:gd name="T15" fmla="*/ 89941 h 89941"/>
            </a:gdLst>
            <a:ahLst/>
            <a:cxnLst>
              <a:cxn ang="T8">
                <a:pos x="T0" y="T1"/>
              </a:cxn>
              <a:cxn ang="T9">
                <a:pos x="T2" y="T3"/>
              </a:cxn>
              <a:cxn ang="T10">
                <a:pos x="T4" y="T5"/>
              </a:cxn>
              <a:cxn ang="T11">
                <a:pos x="T6" y="T7"/>
              </a:cxn>
            </a:cxnLst>
            <a:rect l="T12" t="T13" r="T14" b="T15"/>
            <a:pathLst>
              <a:path w="104931" h="89941">
                <a:moveTo>
                  <a:pt x="0" y="0"/>
                </a:moveTo>
                <a:lnTo>
                  <a:pt x="0" y="0"/>
                </a:lnTo>
                <a:cubicBezTo>
                  <a:pt x="10064" y="6349"/>
                  <a:pt x="51373" y="1874"/>
                  <a:pt x="68861" y="16864"/>
                </a:cubicBezTo>
                <a:cubicBezTo>
                  <a:pt x="86349" y="31854"/>
                  <a:pt x="97507" y="81300"/>
                  <a:pt x="104931" y="89941"/>
                </a:cubicBezTo>
              </a:path>
            </a:pathLst>
          </a:custGeom>
          <a:noFill/>
          <a:ln w="38100" cap="sq" cmpd="sng" algn="ctr">
            <a:solidFill>
              <a:schemeClr val="tx1"/>
            </a:solidFill>
            <a:prstDash val="solid"/>
            <a:round/>
            <a:headEnd type="none" w="med" len="med"/>
            <a:tailEnd type="arrow" w="med" len="med"/>
          </a:ln>
        </p:spPr>
        <p:txBody>
          <a:bodyPr wrap="none"/>
          <a:lstStyle/>
          <a:p>
            <a:endParaRPr lang="en-AU"/>
          </a:p>
        </p:txBody>
      </p:sp>
      <p:sp>
        <p:nvSpPr>
          <p:cNvPr id="33" name="Freeform 32"/>
          <p:cNvSpPr>
            <a:spLocks/>
          </p:cNvSpPr>
          <p:nvPr/>
        </p:nvSpPr>
        <p:spPr bwMode="auto">
          <a:xfrm>
            <a:off x="2022573" y="821581"/>
            <a:ext cx="2261395" cy="3414517"/>
          </a:xfrm>
          <a:custGeom>
            <a:avLst/>
            <a:gdLst>
              <a:gd name="T0" fmla="*/ 0 w 104931"/>
              <a:gd name="T1" fmla="*/ 0 h 89941"/>
              <a:gd name="T2" fmla="*/ 0 w 104931"/>
              <a:gd name="T3" fmla="*/ 0 h 89941"/>
              <a:gd name="T4" fmla="*/ 37482057 w 104931"/>
              <a:gd name="T5" fmla="*/ 14009691 h 89941"/>
              <a:gd name="T6" fmla="*/ 57115504 w 104931"/>
              <a:gd name="T7" fmla="*/ 74718055 h 89941"/>
              <a:gd name="T8" fmla="*/ 0 60000 65536"/>
              <a:gd name="T9" fmla="*/ 0 60000 65536"/>
              <a:gd name="T10" fmla="*/ 0 60000 65536"/>
              <a:gd name="T11" fmla="*/ 0 60000 65536"/>
              <a:gd name="T12" fmla="*/ 0 w 104931"/>
              <a:gd name="T13" fmla="*/ 0 h 89941"/>
              <a:gd name="T14" fmla="*/ 104931 w 104931"/>
              <a:gd name="T15" fmla="*/ 89941 h 89941"/>
            </a:gdLst>
            <a:ahLst/>
            <a:cxnLst>
              <a:cxn ang="T8">
                <a:pos x="T0" y="T1"/>
              </a:cxn>
              <a:cxn ang="T9">
                <a:pos x="T2" y="T3"/>
              </a:cxn>
              <a:cxn ang="T10">
                <a:pos x="T4" y="T5"/>
              </a:cxn>
              <a:cxn ang="T11">
                <a:pos x="T6" y="T7"/>
              </a:cxn>
            </a:cxnLst>
            <a:rect l="T12" t="T13" r="T14" b="T15"/>
            <a:pathLst>
              <a:path w="104931" h="89941">
                <a:moveTo>
                  <a:pt x="0" y="0"/>
                </a:moveTo>
                <a:lnTo>
                  <a:pt x="0" y="0"/>
                </a:lnTo>
                <a:cubicBezTo>
                  <a:pt x="10064" y="6349"/>
                  <a:pt x="51373" y="1874"/>
                  <a:pt x="68861" y="16864"/>
                </a:cubicBezTo>
                <a:cubicBezTo>
                  <a:pt x="86349" y="31854"/>
                  <a:pt x="97507" y="81300"/>
                  <a:pt x="104931" y="89941"/>
                </a:cubicBezTo>
              </a:path>
            </a:pathLst>
          </a:custGeom>
          <a:noFill/>
          <a:ln w="38100" cap="sq" cmpd="sng" algn="ctr">
            <a:solidFill>
              <a:schemeClr val="tx1"/>
            </a:solidFill>
            <a:prstDash val="solid"/>
            <a:round/>
            <a:headEnd type="none" w="med" len="med"/>
            <a:tailEnd type="arrow" w="med" len="med"/>
          </a:ln>
        </p:spPr>
        <p:txBody>
          <a:bodyPr wrap="none"/>
          <a:lstStyle/>
          <a:p>
            <a:endParaRPr lang="en-AU"/>
          </a:p>
        </p:txBody>
      </p:sp>
      <p:sp>
        <p:nvSpPr>
          <p:cNvPr id="2" name="Flowchart: Card 1"/>
          <p:cNvSpPr/>
          <p:nvPr/>
        </p:nvSpPr>
        <p:spPr bwMode="auto">
          <a:xfrm>
            <a:off x="3419872" y="4221088"/>
            <a:ext cx="2304256" cy="1224136"/>
          </a:xfrm>
          <a:prstGeom prst="flowChartPunchedCard">
            <a:avLst/>
          </a:prstGeom>
          <a:ln>
            <a:headEnd type="none" w="sm" len="sm"/>
            <a:tailEnd type="none" w="sm" len="sm"/>
          </a:ln>
        </p:spPr>
        <p:style>
          <a:lnRef idx="0">
            <a:schemeClr val="accent4"/>
          </a:lnRef>
          <a:fillRef idx="3">
            <a:schemeClr val="accent4"/>
          </a:fillRef>
          <a:effectRef idx="3">
            <a:schemeClr val="accent4"/>
          </a:effectRef>
          <a:fontRef idx="minor">
            <a:schemeClr val="lt1"/>
          </a:fontRef>
        </p:style>
        <p:txBody>
          <a:bodyPr/>
          <a:lstStyle/>
          <a:p>
            <a:pPr algn="ctr">
              <a:defRPr/>
            </a:pPr>
            <a:r>
              <a:rPr lang="en-AU" dirty="0">
                <a:solidFill>
                  <a:schemeClr val="tx1"/>
                </a:solidFill>
                <a:effectLst>
                  <a:outerShdw blurRad="38100" dist="38100" dir="2700000" algn="tl">
                    <a:srgbClr val="000000">
                      <a:alpha val="43137"/>
                    </a:srgbClr>
                  </a:outerShdw>
                </a:effectLst>
                <a:latin typeface="Verdana" pitchFamily="34" charset="0"/>
              </a:rPr>
              <a:t>New Product </a:t>
            </a:r>
            <a:r>
              <a:rPr lang="en-AU" dirty="0">
                <a:effectLst>
                  <a:outerShdw blurRad="38100" dist="38100" dir="2700000" algn="tl">
                    <a:srgbClr val="000000">
                      <a:alpha val="43137"/>
                    </a:srgbClr>
                  </a:outerShdw>
                </a:effectLst>
              </a:rPr>
              <a:t>S</a:t>
            </a:r>
            <a:r>
              <a:rPr lang="en-AU" dirty="0">
                <a:solidFill>
                  <a:schemeClr val="tx1"/>
                </a:solidFill>
                <a:effectLst>
                  <a:outerShdw blurRad="38100" dist="38100" dir="2700000" algn="tl">
                    <a:srgbClr val="000000">
                      <a:alpha val="43137"/>
                    </a:srgbClr>
                  </a:outerShdw>
                </a:effectLst>
                <a:latin typeface="Verdana" pitchFamily="34" charset="0"/>
              </a:rPr>
              <a:t>pecification </a:t>
            </a:r>
            <a:br>
              <a:rPr lang="en-AU" dirty="0">
                <a:solidFill>
                  <a:schemeClr val="tx1"/>
                </a:solidFill>
                <a:effectLst>
                  <a:outerShdw blurRad="38100" dist="38100" dir="2700000" algn="tl">
                    <a:srgbClr val="000000">
                      <a:alpha val="43137"/>
                    </a:srgbClr>
                  </a:outerShdw>
                </a:effectLst>
                <a:latin typeface="Verdana" pitchFamily="34" charset="0"/>
              </a:rPr>
            </a:br>
            <a:r>
              <a:rPr lang="en-AU" dirty="0">
                <a:solidFill>
                  <a:schemeClr val="tx1"/>
                </a:solidFill>
                <a:effectLst>
                  <a:outerShdw blurRad="38100" dist="38100" dir="2700000" algn="tl">
                    <a:srgbClr val="000000">
                      <a:alpha val="43137"/>
                    </a:srgbClr>
                  </a:outerShdw>
                </a:effectLst>
                <a:latin typeface="Verdana" pitchFamily="34" charset="0"/>
              </a:rPr>
              <a:t>(standard)</a:t>
            </a:r>
          </a:p>
        </p:txBody>
      </p:sp>
      <p:sp>
        <p:nvSpPr>
          <p:cNvPr id="29" name="Flowchart: Multidocument 28"/>
          <p:cNvSpPr/>
          <p:nvPr/>
        </p:nvSpPr>
        <p:spPr bwMode="auto">
          <a:xfrm>
            <a:off x="993849" y="4273715"/>
            <a:ext cx="1368000" cy="1584000"/>
          </a:xfrm>
          <a:prstGeom prst="flowChartMultidocument">
            <a:avLst/>
          </a:prstGeom>
          <a:solidFill>
            <a:srgbClr val="FBD4D1"/>
          </a:solidFill>
          <a:ln w="381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w="57150">
                <a:solidFill>
                  <a:schemeClr val="tx1"/>
                </a:solidFill>
              </a:ln>
              <a:solidFill>
                <a:schemeClr val="tx1"/>
              </a:solidFill>
              <a:effectLst/>
              <a:latin typeface="Verdana" pitchFamily="34" charset="0"/>
            </a:endParaRPr>
          </a:p>
        </p:txBody>
      </p:sp>
      <p:sp>
        <p:nvSpPr>
          <p:cNvPr id="28" name="Flowchart: Multidocument 27"/>
          <p:cNvSpPr/>
          <p:nvPr/>
        </p:nvSpPr>
        <p:spPr bwMode="auto">
          <a:xfrm>
            <a:off x="822788" y="2292537"/>
            <a:ext cx="1368000" cy="1584000"/>
          </a:xfrm>
          <a:prstGeom prst="flowChartMultidocument">
            <a:avLst/>
          </a:prstGeom>
          <a:solidFill>
            <a:srgbClr val="FBD4D1"/>
          </a:solidFill>
          <a:ln w="381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w="57150">
                <a:solidFill>
                  <a:schemeClr val="tx1"/>
                </a:solidFill>
              </a:ln>
              <a:solidFill>
                <a:schemeClr val="tx1"/>
              </a:solidFill>
              <a:effectLst/>
              <a:latin typeface="Verdana" pitchFamily="34" charset="0"/>
            </a:endParaRPr>
          </a:p>
        </p:txBody>
      </p:sp>
      <p:sp>
        <p:nvSpPr>
          <p:cNvPr id="23" name="Flowchart: Multidocument 22"/>
          <p:cNvSpPr/>
          <p:nvPr/>
        </p:nvSpPr>
        <p:spPr bwMode="auto">
          <a:xfrm>
            <a:off x="763693" y="274037"/>
            <a:ext cx="1368000" cy="1584000"/>
          </a:xfrm>
          <a:prstGeom prst="flowChartMultidocument">
            <a:avLst/>
          </a:prstGeom>
          <a:solidFill>
            <a:srgbClr val="FBD4D1"/>
          </a:solidFill>
          <a:ln w="381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w="57150">
                <a:solidFill>
                  <a:schemeClr val="tx1"/>
                </a:solidFill>
              </a:ln>
              <a:solidFill>
                <a:schemeClr val="tx1"/>
              </a:solidFill>
              <a:effectLst/>
              <a:latin typeface="Verdana" pitchFamily="34" charset="0"/>
            </a:endParaRPr>
          </a:p>
        </p:txBody>
      </p:sp>
      <p:sp>
        <p:nvSpPr>
          <p:cNvPr id="3" name="Flowchart: Multidocument 2"/>
          <p:cNvSpPr>
            <a:spLocks noChangeAspect="1"/>
          </p:cNvSpPr>
          <p:nvPr/>
        </p:nvSpPr>
        <p:spPr bwMode="auto">
          <a:xfrm>
            <a:off x="468313" y="662860"/>
            <a:ext cx="1368425" cy="1584325"/>
          </a:xfrm>
          <a:prstGeom prst="flowChartMultidocument">
            <a:avLst/>
          </a:prstGeom>
          <a:ln>
            <a:headEnd type="none" w="sm" len="sm"/>
            <a:tailEnd type="none" w="sm" len="sm"/>
          </a:ln>
        </p:spPr>
        <p:style>
          <a:lnRef idx="3">
            <a:schemeClr val="lt1"/>
          </a:lnRef>
          <a:fillRef idx="1">
            <a:schemeClr val="accent1"/>
          </a:fillRef>
          <a:effectRef idx="1">
            <a:schemeClr val="accent1"/>
          </a:effectRef>
          <a:fontRef idx="minor">
            <a:schemeClr val="lt1"/>
          </a:fontRef>
        </p:style>
        <p:txBody>
          <a:bodyPr wrap="none"/>
          <a:lstStyle/>
          <a:p>
            <a:pPr>
              <a:defRPr/>
            </a:pPr>
            <a:r>
              <a:rPr lang="en-AU" dirty="0" smtClean="0">
                <a:solidFill>
                  <a:schemeClr val="tx1"/>
                </a:solidFill>
                <a:effectLst>
                  <a:outerShdw blurRad="38100" dist="38100" dir="2700000" algn="tl">
                    <a:srgbClr val="000000">
                      <a:alpha val="43137"/>
                    </a:srgbClr>
                  </a:outerShdw>
                </a:effectLst>
                <a:latin typeface="Verdana" pitchFamily="34" charset="0"/>
              </a:rPr>
              <a:t>Feature</a:t>
            </a:r>
          </a:p>
          <a:p>
            <a:pPr>
              <a:defRPr/>
            </a:pPr>
            <a:r>
              <a:rPr lang="en-AU" sz="1400" dirty="0" smtClean="0">
                <a:solidFill>
                  <a:schemeClr val="tx1"/>
                </a:solidFill>
                <a:effectLst>
                  <a:outerShdw blurRad="38100" dist="38100" dir="2700000" algn="tl">
                    <a:srgbClr val="000000">
                      <a:alpha val="43137"/>
                    </a:srgbClr>
                  </a:outerShdw>
                </a:effectLst>
                <a:latin typeface="Verdana" pitchFamily="34" charset="0"/>
              </a:rPr>
              <a:t>(FCD)</a:t>
            </a:r>
            <a:r>
              <a:rPr lang="en-AU" dirty="0">
                <a:solidFill>
                  <a:schemeClr val="tx1"/>
                </a:solidFill>
                <a:effectLst>
                  <a:outerShdw blurRad="38100" dist="38100" dir="2700000" algn="tl">
                    <a:srgbClr val="000000">
                      <a:alpha val="43137"/>
                    </a:srgbClr>
                  </a:outerShdw>
                </a:effectLst>
                <a:latin typeface="Verdana" pitchFamily="34" charset="0"/>
              </a:rPr>
              <a:t/>
            </a:r>
            <a:br>
              <a:rPr lang="en-AU" dirty="0">
                <a:solidFill>
                  <a:schemeClr val="tx1"/>
                </a:solidFill>
                <a:effectLst>
                  <a:outerShdw blurRad="38100" dist="38100" dir="2700000" algn="tl">
                    <a:srgbClr val="000000">
                      <a:alpha val="43137"/>
                    </a:srgbClr>
                  </a:outerShdw>
                </a:effectLst>
                <a:latin typeface="Verdana" pitchFamily="34" charset="0"/>
              </a:rPr>
            </a:br>
            <a:r>
              <a:rPr lang="en-AU" dirty="0">
                <a:solidFill>
                  <a:schemeClr val="tx1"/>
                </a:solidFill>
                <a:effectLst>
                  <a:outerShdw blurRad="38100" dist="38100" dir="2700000" algn="tl">
                    <a:srgbClr val="000000">
                      <a:alpha val="43137"/>
                    </a:srgbClr>
                  </a:outerShdw>
                </a:effectLst>
                <a:latin typeface="Verdana" pitchFamily="34" charset="0"/>
              </a:rPr>
              <a:t>elements</a:t>
            </a:r>
          </a:p>
        </p:txBody>
      </p:sp>
      <p:sp>
        <p:nvSpPr>
          <p:cNvPr id="4" name="Flowchart: Multidocument 3"/>
          <p:cNvSpPr/>
          <p:nvPr/>
        </p:nvSpPr>
        <p:spPr bwMode="auto">
          <a:xfrm>
            <a:off x="534925" y="2690224"/>
            <a:ext cx="1368425" cy="1582737"/>
          </a:xfrm>
          <a:prstGeom prst="flowChartMultidocument">
            <a:avLst/>
          </a:prstGeom>
          <a:ln>
            <a:headEnd type="none" w="sm" len="sm"/>
            <a:tailEnd type="none" w="sm" len="sm"/>
          </a:ln>
        </p:spPr>
        <p:style>
          <a:lnRef idx="3">
            <a:schemeClr val="lt1"/>
          </a:lnRef>
          <a:fillRef idx="1">
            <a:schemeClr val="accent1"/>
          </a:fillRef>
          <a:effectRef idx="1">
            <a:schemeClr val="accent1"/>
          </a:effectRef>
          <a:fontRef idx="minor">
            <a:schemeClr val="lt1"/>
          </a:fontRef>
        </p:style>
        <p:txBody>
          <a:bodyPr wrap="none"/>
          <a:lstStyle/>
          <a:p>
            <a:pPr>
              <a:defRPr/>
            </a:pPr>
            <a:r>
              <a:rPr lang="en-AU" dirty="0">
                <a:solidFill>
                  <a:schemeClr val="tx1"/>
                </a:solidFill>
                <a:effectLst>
                  <a:outerShdw blurRad="38100" dist="38100" dir="2700000" algn="tl">
                    <a:srgbClr val="000000">
                      <a:alpha val="43137"/>
                    </a:srgbClr>
                  </a:outerShdw>
                </a:effectLst>
                <a:latin typeface="Verdana" pitchFamily="34" charset="0"/>
              </a:rPr>
              <a:t>Portrayal</a:t>
            </a:r>
            <a:br>
              <a:rPr lang="en-AU" dirty="0">
                <a:solidFill>
                  <a:schemeClr val="tx1"/>
                </a:solidFill>
                <a:effectLst>
                  <a:outerShdw blurRad="38100" dist="38100" dir="2700000" algn="tl">
                    <a:srgbClr val="000000">
                      <a:alpha val="43137"/>
                    </a:srgbClr>
                  </a:outerShdw>
                </a:effectLst>
                <a:latin typeface="Verdana" pitchFamily="34" charset="0"/>
              </a:rPr>
            </a:br>
            <a:r>
              <a:rPr lang="en-AU" dirty="0">
                <a:solidFill>
                  <a:schemeClr val="tx1"/>
                </a:solidFill>
                <a:effectLst>
                  <a:outerShdw blurRad="38100" dist="38100" dir="2700000" algn="tl">
                    <a:srgbClr val="000000">
                      <a:alpha val="43137"/>
                    </a:srgbClr>
                  </a:outerShdw>
                </a:effectLst>
                <a:latin typeface="Verdana" pitchFamily="34" charset="0"/>
              </a:rPr>
              <a:t>elements</a:t>
            </a:r>
          </a:p>
        </p:txBody>
      </p:sp>
      <p:sp>
        <p:nvSpPr>
          <p:cNvPr id="5" name="Flowchart: Multidocument 4"/>
          <p:cNvSpPr/>
          <p:nvPr/>
        </p:nvSpPr>
        <p:spPr bwMode="auto">
          <a:xfrm>
            <a:off x="702264" y="4641356"/>
            <a:ext cx="1368425" cy="1584325"/>
          </a:xfrm>
          <a:prstGeom prst="flowChartMultidocument">
            <a:avLst/>
          </a:prstGeom>
          <a:ln>
            <a:headEnd type="none" w="sm" len="sm"/>
            <a:tailEnd type="none" w="sm" len="sm"/>
          </a:ln>
        </p:spPr>
        <p:style>
          <a:lnRef idx="3">
            <a:schemeClr val="lt1"/>
          </a:lnRef>
          <a:fillRef idx="1">
            <a:schemeClr val="accent1"/>
          </a:fillRef>
          <a:effectRef idx="1">
            <a:schemeClr val="accent1"/>
          </a:effectRef>
          <a:fontRef idx="minor">
            <a:schemeClr val="lt1"/>
          </a:fontRef>
        </p:style>
        <p:txBody>
          <a:bodyPr wrap="none"/>
          <a:lstStyle/>
          <a:p>
            <a:pPr>
              <a:defRPr/>
            </a:pPr>
            <a:r>
              <a:rPr lang="en-AU" dirty="0">
                <a:solidFill>
                  <a:schemeClr val="tx1"/>
                </a:solidFill>
                <a:effectLst>
                  <a:outerShdw blurRad="38100" dist="38100" dir="2700000" algn="tl">
                    <a:srgbClr val="000000">
                      <a:alpha val="43137"/>
                    </a:srgbClr>
                  </a:outerShdw>
                </a:effectLst>
                <a:latin typeface="Verdana" pitchFamily="34" charset="0"/>
              </a:rPr>
              <a:t>Metadata</a:t>
            </a:r>
            <a:br>
              <a:rPr lang="en-AU" dirty="0">
                <a:solidFill>
                  <a:schemeClr val="tx1"/>
                </a:solidFill>
                <a:effectLst>
                  <a:outerShdw blurRad="38100" dist="38100" dir="2700000" algn="tl">
                    <a:srgbClr val="000000">
                      <a:alpha val="43137"/>
                    </a:srgbClr>
                  </a:outerShdw>
                </a:effectLst>
                <a:latin typeface="Verdana" pitchFamily="34" charset="0"/>
              </a:rPr>
            </a:br>
            <a:r>
              <a:rPr lang="en-AU" dirty="0">
                <a:solidFill>
                  <a:schemeClr val="tx1"/>
                </a:solidFill>
                <a:effectLst>
                  <a:outerShdw blurRad="38100" dist="38100" dir="2700000" algn="tl">
                    <a:srgbClr val="000000">
                      <a:alpha val="43137"/>
                    </a:srgbClr>
                  </a:outerShdw>
                </a:effectLst>
                <a:latin typeface="Verdana" pitchFamily="34" charset="0"/>
              </a:rPr>
              <a:t>elements</a:t>
            </a:r>
          </a:p>
        </p:txBody>
      </p:sp>
      <p:sp>
        <p:nvSpPr>
          <p:cNvPr id="6" name="Flowchart: Multidocument 5"/>
          <p:cNvSpPr/>
          <p:nvPr/>
        </p:nvSpPr>
        <p:spPr bwMode="auto">
          <a:xfrm>
            <a:off x="7208838" y="452438"/>
            <a:ext cx="1368425" cy="1584325"/>
          </a:xfrm>
          <a:prstGeom prst="flowChartMultidocument">
            <a:avLst/>
          </a:prstGeom>
          <a:ln>
            <a:headEnd type="none" w="sm" len="sm"/>
            <a:tailEnd type="none" w="sm" len="sm"/>
          </a:ln>
        </p:spPr>
        <p:style>
          <a:lnRef idx="3">
            <a:schemeClr val="lt1"/>
          </a:lnRef>
          <a:fillRef idx="1">
            <a:schemeClr val="accent3"/>
          </a:fillRef>
          <a:effectRef idx="1">
            <a:schemeClr val="accent3"/>
          </a:effectRef>
          <a:fontRef idx="minor">
            <a:schemeClr val="lt1"/>
          </a:fontRef>
        </p:style>
        <p:txBody>
          <a:bodyPr wrap="none"/>
          <a:lstStyle/>
          <a:p>
            <a:pPr>
              <a:defRPr/>
            </a:pPr>
            <a:r>
              <a:rPr lang="en-AU" dirty="0" smtClean="0">
                <a:solidFill>
                  <a:schemeClr val="tx1"/>
                </a:solidFill>
                <a:effectLst>
                  <a:outerShdw blurRad="38100" dist="38100" dir="2700000" algn="tl">
                    <a:srgbClr val="000000">
                      <a:alpha val="43137"/>
                    </a:srgbClr>
                  </a:outerShdw>
                </a:effectLst>
                <a:latin typeface="Verdana" pitchFamily="34" charset="0"/>
              </a:rPr>
              <a:t>Feature</a:t>
            </a:r>
          </a:p>
          <a:p>
            <a:pPr>
              <a:defRPr/>
            </a:pPr>
            <a:r>
              <a:rPr lang="en-AU" sz="1400" dirty="0" smtClean="0">
                <a:solidFill>
                  <a:schemeClr val="tx1"/>
                </a:solidFill>
                <a:effectLst>
                  <a:outerShdw blurRad="38100" dist="38100" dir="2700000" algn="tl">
                    <a:srgbClr val="000000">
                      <a:alpha val="43137"/>
                    </a:srgbClr>
                  </a:outerShdw>
                </a:effectLst>
                <a:latin typeface="Verdana" pitchFamily="34" charset="0"/>
              </a:rPr>
              <a:t>(FCD)</a:t>
            </a:r>
            <a:r>
              <a:rPr lang="en-AU" dirty="0">
                <a:solidFill>
                  <a:schemeClr val="tx1"/>
                </a:solidFill>
                <a:effectLst>
                  <a:outerShdw blurRad="38100" dist="38100" dir="2700000" algn="tl">
                    <a:srgbClr val="000000">
                      <a:alpha val="43137"/>
                    </a:srgbClr>
                  </a:outerShdw>
                </a:effectLst>
                <a:latin typeface="Verdana" pitchFamily="34" charset="0"/>
              </a:rPr>
              <a:t/>
            </a:r>
            <a:br>
              <a:rPr lang="en-AU" dirty="0">
                <a:solidFill>
                  <a:schemeClr val="tx1"/>
                </a:solidFill>
                <a:effectLst>
                  <a:outerShdw blurRad="38100" dist="38100" dir="2700000" algn="tl">
                    <a:srgbClr val="000000">
                      <a:alpha val="43137"/>
                    </a:srgbClr>
                  </a:outerShdw>
                </a:effectLst>
                <a:latin typeface="Verdana" pitchFamily="34" charset="0"/>
              </a:rPr>
            </a:br>
            <a:r>
              <a:rPr lang="en-AU" dirty="0">
                <a:solidFill>
                  <a:schemeClr val="tx1"/>
                </a:solidFill>
                <a:effectLst>
                  <a:outerShdw blurRad="38100" dist="38100" dir="2700000" algn="tl">
                    <a:srgbClr val="000000">
                      <a:alpha val="43137"/>
                    </a:srgbClr>
                  </a:outerShdw>
                </a:effectLst>
                <a:latin typeface="Verdana" pitchFamily="34" charset="0"/>
              </a:rPr>
              <a:t>elements</a:t>
            </a:r>
          </a:p>
        </p:txBody>
      </p:sp>
      <p:sp>
        <p:nvSpPr>
          <p:cNvPr id="7" name="Flowchart: Multidocument 6"/>
          <p:cNvSpPr/>
          <p:nvPr/>
        </p:nvSpPr>
        <p:spPr bwMode="auto">
          <a:xfrm>
            <a:off x="6885797" y="2401951"/>
            <a:ext cx="1368425" cy="1584325"/>
          </a:xfrm>
          <a:prstGeom prst="flowChartMultidocument">
            <a:avLst/>
          </a:prstGeom>
          <a:ln>
            <a:headEnd type="none" w="sm" len="sm"/>
            <a:tailEnd type="none" w="sm" len="sm"/>
          </a:ln>
        </p:spPr>
        <p:style>
          <a:lnRef idx="3">
            <a:schemeClr val="lt1"/>
          </a:lnRef>
          <a:fillRef idx="1">
            <a:schemeClr val="accent3"/>
          </a:fillRef>
          <a:effectRef idx="1">
            <a:schemeClr val="accent3"/>
          </a:effectRef>
          <a:fontRef idx="minor">
            <a:schemeClr val="lt1"/>
          </a:fontRef>
        </p:style>
        <p:txBody>
          <a:bodyPr wrap="none"/>
          <a:lstStyle/>
          <a:p>
            <a:pPr>
              <a:defRPr/>
            </a:pPr>
            <a:r>
              <a:rPr lang="en-AU" dirty="0">
                <a:solidFill>
                  <a:schemeClr val="tx1"/>
                </a:solidFill>
                <a:effectLst>
                  <a:outerShdw blurRad="38100" dist="38100" dir="2700000" algn="tl">
                    <a:srgbClr val="000000">
                      <a:alpha val="43137"/>
                    </a:srgbClr>
                  </a:outerShdw>
                </a:effectLst>
                <a:latin typeface="Verdana" pitchFamily="34" charset="0"/>
              </a:rPr>
              <a:t>Portrayal</a:t>
            </a:r>
            <a:br>
              <a:rPr lang="en-AU" dirty="0">
                <a:solidFill>
                  <a:schemeClr val="tx1"/>
                </a:solidFill>
                <a:effectLst>
                  <a:outerShdw blurRad="38100" dist="38100" dir="2700000" algn="tl">
                    <a:srgbClr val="000000">
                      <a:alpha val="43137"/>
                    </a:srgbClr>
                  </a:outerShdw>
                </a:effectLst>
                <a:latin typeface="Verdana" pitchFamily="34" charset="0"/>
              </a:rPr>
            </a:br>
            <a:r>
              <a:rPr lang="en-AU" dirty="0">
                <a:solidFill>
                  <a:schemeClr val="tx1"/>
                </a:solidFill>
                <a:effectLst>
                  <a:outerShdw blurRad="38100" dist="38100" dir="2700000" algn="tl">
                    <a:srgbClr val="000000">
                      <a:alpha val="43137"/>
                    </a:srgbClr>
                  </a:outerShdw>
                </a:effectLst>
                <a:latin typeface="Verdana" pitchFamily="34" charset="0"/>
              </a:rPr>
              <a:t>elements</a:t>
            </a:r>
          </a:p>
        </p:txBody>
      </p:sp>
      <p:sp>
        <p:nvSpPr>
          <p:cNvPr id="8" name="Flowchart: Multidocument 7"/>
          <p:cNvSpPr/>
          <p:nvPr/>
        </p:nvSpPr>
        <p:spPr bwMode="auto">
          <a:xfrm>
            <a:off x="6635782" y="4370125"/>
            <a:ext cx="1368425" cy="1584325"/>
          </a:xfrm>
          <a:prstGeom prst="flowChartMultidocument">
            <a:avLst/>
          </a:prstGeom>
          <a:ln>
            <a:headEnd type="none" w="sm" len="sm"/>
            <a:tailEnd type="none" w="sm" len="sm"/>
          </a:ln>
        </p:spPr>
        <p:style>
          <a:lnRef idx="3">
            <a:schemeClr val="lt1"/>
          </a:lnRef>
          <a:fillRef idx="1">
            <a:schemeClr val="accent3"/>
          </a:fillRef>
          <a:effectRef idx="1">
            <a:schemeClr val="accent3"/>
          </a:effectRef>
          <a:fontRef idx="minor">
            <a:schemeClr val="lt1"/>
          </a:fontRef>
        </p:style>
        <p:txBody>
          <a:bodyPr wrap="none"/>
          <a:lstStyle/>
          <a:p>
            <a:pPr>
              <a:defRPr/>
            </a:pPr>
            <a:r>
              <a:rPr lang="en-AU" dirty="0">
                <a:solidFill>
                  <a:schemeClr val="tx1"/>
                </a:solidFill>
                <a:effectLst>
                  <a:outerShdw blurRad="38100" dist="38100" dir="2700000" algn="tl">
                    <a:srgbClr val="000000">
                      <a:alpha val="43137"/>
                    </a:srgbClr>
                  </a:outerShdw>
                </a:effectLst>
                <a:latin typeface="Verdana" pitchFamily="34" charset="0"/>
              </a:rPr>
              <a:t>Metadata</a:t>
            </a:r>
            <a:br>
              <a:rPr lang="en-AU" dirty="0">
                <a:solidFill>
                  <a:schemeClr val="tx1"/>
                </a:solidFill>
                <a:effectLst>
                  <a:outerShdw blurRad="38100" dist="38100" dir="2700000" algn="tl">
                    <a:srgbClr val="000000">
                      <a:alpha val="43137"/>
                    </a:srgbClr>
                  </a:outerShdw>
                </a:effectLst>
                <a:latin typeface="Verdana" pitchFamily="34" charset="0"/>
              </a:rPr>
            </a:br>
            <a:r>
              <a:rPr lang="en-AU" dirty="0">
                <a:solidFill>
                  <a:schemeClr val="tx1"/>
                </a:solidFill>
                <a:effectLst>
                  <a:outerShdw blurRad="38100" dist="38100" dir="2700000" algn="tl">
                    <a:srgbClr val="000000">
                      <a:alpha val="43137"/>
                    </a:srgbClr>
                  </a:outerShdw>
                </a:effectLst>
                <a:latin typeface="Verdana" pitchFamily="34" charset="0"/>
              </a:rPr>
              <a:t>elements</a:t>
            </a:r>
          </a:p>
        </p:txBody>
      </p:sp>
      <p:sp>
        <p:nvSpPr>
          <p:cNvPr id="25" name="Rounded Rectangle 24"/>
          <p:cNvSpPr>
            <a:spLocks noChangeArrowheads="1"/>
          </p:cNvSpPr>
          <p:nvPr/>
        </p:nvSpPr>
        <p:spPr bwMode="auto">
          <a:xfrm>
            <a:off x="3059113" y="3867150"/>
            <a:ext cx="2952750" cy="2879725"/>
          </a:xfrm>
          <a:prstGeom prst="roundRect">
            <a:avLst>
              <a:gd name="adj" fmla="val 16667"/>
            </a:avLst>
          </a:prstGeom>
          <a:noFill/>
          <a:ln w="38100" cap="sq" algn="ctr">
            <a:solidFill>
              <a:srgbClr val="F89400"/>
            </a:solidFill>
            <a:prstDash val="dash"/>
            <a:round/>
            <a:headEnd type="none" w="sm" len="sm"/>
            <a:tailEnd type="none" w="sm" len="sm"/>
          </a:ln>
        </p:spPr>
        <p:txBody>
          <a:bodyPr anchor="b"/>
          <a:lstStyle/>
          <a:p>
            <a:pPr algn="ctr"/>
            <a:r>
              <a:rPr lang="en-AU" dirty="0">
                <a:solidFill>
                  <a:srgbClr val="F89400"/>
                </a:solidFill>
              </a:rPr>
              <a:t>Prod Spec adopted “owned” and amended by relevant authority</a:t>
            </a:r>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709613" lvl="1" indent="-709613" algn="ctr">
              <a:buSzPct val="60000"/>
              <a:buNone/>
            </a:pPr>
            <a:r>
              <a:rPr lang="en-AU" sz="2800" u="sng" dirty="0" smtClean="0"/>
              <a:t>Product specifications</a:t>
            </a:r>
            <a:r>
              <a:rPr lang="en-AU" sz="2800" dirty="0" smtClean="0"/>
              <a:t> will be the key regulated standards for IHO and IMO - not S-100</a:t>
            </a:r>
          </a:p>
          <a:p>
            <a:endParaRPr lang="en-AU" sz="3600" dirty="0"/>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S-100 and e-Navigation</a:t>
            </a:r>
            <a:endParaRPr lang="en-GB" dirty="0"/>
          </a:p>
        </p:txBody>
      </p:sp>
      <p:sp>
        <p:nvSpPr>
          <p:cNvPr id="3" name="Content Placeholder 2"/>
          <p:cNvSpPr>
            <a:spLocks noGrp="1"/>
          </p:cNvSpPr>
          <p:nvPr>
            <p:ph idx="1"/>
          </p:nvPr>
        </p:nvSpPr>
        <p:spPr/>
        <p:txBody>
          <a:bodyPr/>
          <a:lstStyle/>
          <a:p>
            <a:r>
              <a:rPr lang="en-GB" sz="3200" dirty="0" smtClean="0"/>
              <a:t>Internationally agreed common data structure</a:t>
            </a:r>
          </a:p>
          <a:p>
            <a:r>
              <a:rPr lang="en-GB" sz="3200" dirty="0" smtClean="0"/>
              <a:t>Compatible with ship and shore ICT systems</a:t>
            </a:r>
          </a:p>
          <a:p>
            <a:r>
              <a:rPr lang="en-GB" sz="3200" dirty="0" smtClean="0"/>
              <a:t>Common Maritime Data Structure (CMDS)</a:t>
            </a:r>
          </a:p>
          <a:p>
            <a:r>
              <a:rPr lang="en-GB" sz="3200" dirty="0" smtClean="0"/>
              <a:t>IMO e-Navigation CG agreed S-100 baseline standard</a:t>
            </a:r>
          </a:p>
          <a:p>
            <a:r>
              <a:rPr lang="en-GB" sz="3200" dirty="0" smtClean="0"/>
              <a:t>IMO/IHO Harmonization Group on Data Modelling</a:t>
            </a:r>
            <a:endParaRPr lang="en-GB" sz="3200" dirty="0"/>
          </a:p>
        </p:txBody>
      </p:sp>
    </p:spTree>
    <p:extLst>
      <p:ext uri="{BB962C8B-B14F-4D97-AF65-F5344CB8AC3E}">
        <p14:creationId xmlns:p14="http://schemas.microsoft.com/office/powerpoint/2010/main" xmlns="" val="607458228"/>
      </p:ext>
    </p:extLst>
  </p:cSld>
  <p:clrMapOvr>
    <a:masterClrMapping/>
  </p:clrMapOvr>
  <p:transition>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S-100 and Maritime Spatial Planning</a:t>
            </a:r>
            <a:endParaRPr lang="en-GB" sz="4000" dirty="0"/>
          </a:p>
        </p:txBody>
      </p:sp>
      <p:sp>
        <p:nvSpPr>
          <p:cNvPr id="3" name="Content Placeholder 2"/>
          <p:cNvSpPr>
            <a:spLocks noGrp="1"/>
          </p:cNvSpPr>
          <p:nvPr>
            <p:ph idx="1"/>
          </p:nvPr>
        </p:nvSpPr>
        <p:spPr/>
        <p:txBody>
          <a:bodyPr/>
          <a:lstStyle/>
          <a:p>
            <a:r>
              <a:rPr lang="en-GB" sz="3200" dirty="0" smtClean="0"/>
              <a:t>Reliance on Marine Spatial Data Infrastructure</a:t>
            </a:r>
          </a:p>
          <a:p>
            <a:r>
              <a:rPr lang="en-GB" sz="3200" dirty="0" smtClean="0"/>
              <a:t>Integrated management of spatial data, information and services</a:t>
            </a:r>
          </a:p>
          <a:p>
            <a:r>
              <a:rPr lang="en-GB" sz="3200" dirty="0" smtClean="0"/>
              <a:t>Numerous uses supported by MSDI</a:t>
            </a:r>
          </a:p>
          <a:p>
            <a:r>
              <a:rPr lang="en-GB" sz="3200" dirty="0" smtClean="0"/>
              <a:t>Information content and reference information</a:t>
            </a:r>
            <a:endParaRPr lang="en-GB" sz="3200" dirty="0"/>
          </a:p>
        </p:txBody>
      </p:sp>
    </p:spTree>
    <p:extLst>
      <p:ext uri="{BB962C8B-B14F-4D97-AF65-F5344CB8AC3E}">
        <p14:creationId xmlns:p14="http://schemas.microsoft.com/office/powerpoint/2010/main" xmlns="" val="2951462234"/>
      </p:ext>
    </p:extLst>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AU" dirty="0" smtClean="0"/>
              <a:t>S-57</a:t>
            </a:r>
          </a:p>
        </p:txBody>
      </p:sp>
      <p:sp>
        <p:nvSpPr>
          <p:cNvPr id="10243" name="Rectangle 3"/>
          <p:cNvSpPr>
            <a:spLocks noGrp="1" noChangeArrowheads="1"/>
          </p:cNvSpPr>
          <p:nvPr>
            <p:ph idx="1"/>
          </p:nvPr>
        </p:nvSpPr>
        <p:spPr>
          <a:xfrm>
            <a:off x="685800" y="1484784"/>
            <a:ext cx="8001000" cy="4331816"/>
          </a:xfrm>
        </p:spPr>
        <p:txBody>
          <a:bodyPr/>
          <a:lstStyle/>
          <a:p>
            <a:pPr lvl="1" eaLnBrk="1" hangingPunct="1">
              <a:spcBef>
                <a:spcPts val="600"/>
              </a:spcBef>
              <a:spcAft>
                <a:spcPts val="600"/>
              </a:spcAft>
              <a:defRPr/>
            </a:pPr>
            <a:r>
              <a:rPr lang="en-AU" sz="2800" dirty="0" smtClean="0"/>
              <a:t>Hydrographic data transfer standard</a:t>
            </a:r>
          </a:p>
          <a:p>
            <a:pPr lvl="1" eaLnBrk="1" hangingPunct="1">
              <a:spcBef>
                <a:spcPts val="600"/>
              </a:spcBef>
              <a:spcAft>
                <a:spcPts val="600"/>
              </a:spcAft>
              <a:defRPr/>
            </a:pPr>
            <a:r>
              <a:rPr lang="en-AU" sz="2800" dirty="0" smtClean="0"/>
              <a:t>Uses:</a:t>
            </a:r>
          </a:p>
          <a:p>
            <a:pPr lvl="2" eaLnBrk="1" hangingPunct="1">
              <a:spcBef>
                <a:spcPts val="600"/>
              </a:spcBef>
              <a:spcAft>
                <a:spcPts val="600"/>
              </a:spcAft>
              <a:buFont typeface="Arial" pitchFamily="34" charset="0"/>
              <a:buChar char="•"/>
              <a:defRPr/>
            </a:pPr>
            <a:r>
              <a:rPr lang="en-US" sz="2400" dirty="0" smtClean="0"/>
              <a:t>Electronic Navigational Charts (ENCs)</a:t>
            </a:r>
          </a:p>
          <a:p>
            <a:pPr lvl="2" eaLnBrk="1" hangingPunct="1">
              <a:spcBef>
                <a:spcPts val="600"/>
              </a:spcBef>
              <a:spcAft>
                <a:spcPts val="600"/>
              </a:spcAft>
              <a:buFont typeface="Arial" pitchFamily="34" charset="0"/>
              <a:buChar char="•"/>
              <a:defRPr/>
            </a:pPr>
            <a:r>
              <a:rPr lang="en-US" sz="2400" dirty="0" smtClean="0"/>
              <a:t>Additional Military Layers (AML)</a:t>
            </a:r>
          </a:p>
          <a:p>
            <a:pPr lvl="2" eaLnBrk="1" hangingPunct="1">
              <a:spcBef>
                <a:spcPts val="600"/>
              </a:spcBef>
              <a:spcAft>
                <a:spcPts val="600"/>
              </a:spcAft>
              <a:buFont typeface="Arial" pitchFamily="34" charset="0"/>
              <a:buChar char="•"/>
              <a:defRPr/>
            </a:pPr>
            <a:r>
              <a:rPr lang="en-US" sz="2400" dirty="0" smtClean="0"/>
              <a:t>Marine Information Overlays (MIO)</a:t>
            </a:r>
          </a:p>
          <a:p>
            <a:pPr lvl="2" eaLnBrk="1" hangingPunct="1">
              <a:spcBef>
                <a:spcPts val="600"/>
              </a:spcBef>
              <a:spcAft>
                <a:spcPts val="600"/>
              </a:spcAft>
              <a:buFont typeface="Arial" pitchFamily="34" charset="0"/>
              <a:buChar char="•"/>
              <a:defRPr/>
            </a:pPr>
            <a:r>
              <a:rPr lang="en-US" sz="2400" dirty="0" smtClean="0"/>
              <a:t>Inland ENC</a:t>
            </a:r>
          </a:p>
          <a:p>
            <a:pPr lvl="2" eaLnBrk="1" hangingPunct="1">
              <a:spcBef>
                <a:spcPts val="600"/>
              </a:spcBef>
              <a:spcAft>
                <a:spcPts val="600"/>
              </a:spcAft>
              <a:buFont typeface="Arial" pitchFamily="34" charset="0"/>
              <a:buChar char="•"/>
              <a:defRPr/>
            </a:pPr>
            <a:r>
              <a:rPr lang="en-US" sz="2400" dirty="0" smtClean="0"/>
              <a:t>Port ENC</a:t>
            </a:r>
          </a:p>
          <a:p>
            <a:pPr lvl="2" eaLnBrk="1" hangingPunct="1">
              <a:spcBef>
                <a:spcPts val="600"/>
              </a:spcBef>
              <a:spcAft>
                <a:spcPts val="600"/>
              </a:spcAft>
              <a:buFont typeface="Arial" pitchFamily="34" charset="0"/>
              <a:buChar char="•"/>
              <a:defRPr/>
            </a:pPr>
            <a:r>
              <a:rPr lang="en-US" sz="2400" dirty="0" smtClean="0"/>
              <a:t>….. others</a:t>
            </a:r>
            <a:endParaRPr lang="en-AU" sz="2400" dirty="0" smtClean="0"/>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Timetable</a:t>
            </a:r>
            <a:endParaRPr lang="en-AU" dirty="0"/>
          </a:p>
        </p:txBody>
      </p:sp>
      <p:graphicFrame>
        <p:nvGraphicFramePr>
          <p:cNvPr id="4" name="Table 3"/>
          <p:cNvGraphicFramePr>
            <a:graphicFrameLocks noGrp="1"/>
          </p:cNvGraphicFramePr>
          <p:nvPr/>
        </p:nvGraphicFramePr>
        <p:xfrm>
          <a:off x="1115616" y="1628800"/>
          <a:ext cx="7344816" cy="4340631"/>
        </p:xfrm>
        <a:graphic>
          <a:graphicData uri="http://schemas.openxmlformats.org/drawingml/2006/table">
            <a:tbl>
              <a:tblPr firstRow="1" bandRow="1">
                <a:tableStyleId>{2D5ABB26-0587-4C30-8999-92F81FD0307C}</a:tableStyleId>
              </a:tblPr>
              <a:tblGrid>
                <a:gridCol w="2088232"/>
                <a:gridCol w="5256584"/>
              </a:tblGrid>
              <a:tr h="736716">
                <a:tc>
                  <a:txBody>
                    <a:bodyPr/>
                    <a:lstStyle/>
                    <a:p>
                      <a:pPr marL="90488" indent="0">
                        <a:lnSpc>
                          <a:spcPct val="150000"/>
                        </a:lnSpc>
                        <a:spcBef>
                          <a:spcPts val="600"/>
                        </a:spcBef>
                        <a:spcAft>
                          <a:spcPts val="600"/>
                        </a:spcAft>
                      </a:pPr>
                      <a:r>
                        <a:rPr lang="en-AU" sz="2400" b="0" dirty="0" smtClean="0">
                          <a:solidFill>
                            <a:srgbClr val="FFFF00"/>
                          </a:solidFill>
                          <a:effectLst>
                            <a:outerShdw blurRad="38100" dist="38100" dir="2700000" algn="tl">
                              <a:srgbClr val="000000">
                                <a:alpha val="43137"/>
                              </a:srgbClr>
                            </a:outerShdw>
                          </a:effectLst>
                        </a:rPr>
                        <a:t>1 January 2010</a:t>
                      </a:r>
                      <a:endParaRPr lang="en-AU" sz="2400" b="0" dirty="0">
                        <a:solidFill>
                          <a:srgbClr val="FFFF00"/>
                        </a:solidFill>
                        <a:effectLst>
                          <a:outerShdw blurRad="38100" dist="38100" dir="2700000" algn="tl">
                            <a:srgbClr val="000000">
                              <a:alpha val="43137"/>
                            </a:srgbClr>
                          </a:outerShdw>
                        </a:effectLst>
                      </a:endParaRPr>
                    </a:p>
                  </a:txBody>
                  <a:tcP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a:txBody>
                    <a:bodyPr/>
                    <a:lstStyle/>
                    <a:p>
                      <a:pPr marL="90488" indent="0">
                        <a:lnSpc>
                          <a:spcPct val="150000"/>
                        </a:lnSpc>
                        <a:spcBef>
                          <a:spcPts val="600"/>
                        </a:spcBef>
                        <a:spcAft>
                          <a:spcPts val="600"/>
                        </a:spcAft>
                      </a:pPr>
                      <a:r>
                        <a:rPr lang="en-AU" sz="2400" b="0" dirty="0" smtClean="0">
                          <a:solidFill>
                            <a:srgbClr val="FFFF00"/>
                          </a:solidFill>
                          <a:effectLst>
                            <a:outerShdw blurRad="38100" dist="38100" dir="2700000" algn="tl">
                              <a:srgbClr val="000000">
                                <a:alpha val="43137"/>
                              </a:srgbClr>
                            </a:outerShdw>
                          </a:effectLst>
                        </a:rPr>
                        <a:t>S-100 in force</a:t>
                      </a:r>
                      <a:endParaRPr lang="en-AU" sz="2400" b="0" dirty="0">
                        <a:solidFill>
                          <a:srgbClr val="FFFF00"/>
                        </a:solidFill>
                        <a:effectLst>
                          <a:outerShdw blurRad="38100" dist="38100" dir="2700000" algn="tl">
                            <a:srgbClr val="000000">
                              <a:alpha val="43137"/>
                            </a:srgbClr>
                          </a:outerShdw>
                        </a:effectLst>
                      </a:endParaRPr>
                    </a:p>
                  </a:txBody>
                  <a:tcP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r>
              <a:tr h="736716">
                <a:tc>
                  <a:txBody>
                    <a:bodyPr/>
                    <a:lstStyle/>
                    <a:p>
                      <a:pPr marL="90488" indent="0">
                        <a:lnSpc>
                          <a:spcPct val="150000"/>
                        </a:lnSpc>
                        <a:spcBef>
                          <a:spcPts val="600"/>
                        </a:spcBef>
                        <a:spcAft>
                          <a:spcPts val="600"/>
                        </a:spcAft>
                      </a:pPr>
                      <a:r>
                        <a:rPr lang="en-AU" sz="2400" b="0" kern="1200" dirty="0" smtClean="0">
                          <a:solidFill>
                            <a:srgbClr val="FFFF00"/>
                          </a:solidFill>
                          <a:effectLst>
                            <a:outerShdw blurRad="38100" dist="38100" dir="2700000" algn="tl">
                              <a:srgbClr val="000000">
                                <a:alpha val="43137"/>
                              </a:srgbClr>
                            </a:outerShdw>
                          </a:effectLst>
                          <a:latin typeface="+mn-lt"/>
                          <a:ea typeface="+mn-ea"/>
                          <a:cs typeface="+mn-cs"/>
                        </a:rPr>
                        <a:t>late</a:t>
                      </a:r>
                      <a:r>
                        <a:rPr lang="en-AU" sz="2400" b="0" dirty="0" smtClean="0">
                          <a:solidFill>
                            <a:srgbClr val="FFFF00"/>
                          </a:solidFill>
                          <a:effectLst>
                            <a:outerShdw blurRad="38100" dist="38100" dir="2700000" algn="tl">
                              <a:srgbClr val="000000">
                                <a:alpha val="43137"/>
                              </a:srgbClr>
                            </a:outerShdw>
                          </a:effectLst>
                        </a:rPr>
                        <a:t> 2010</a:t>
                      </a:r>
                      <a:endParaRPr lang="en-AU" sz="2400" b="0" dirty="0">
                        <a:solidFill>
                          <a:srgbClr val="FFFF00"/>
                        </a:solidFill>
                        <a:effectLst>
                          <a:outerShdw blurRad="38100" dist="38100" dir="2700000" algn="tl">
                            <a:srgbClr val="000000">
                              <a:alpha val="43137"/>
                            </a:srgbClr>
                          </a:outerShdw>
                        </a:effectLst>
                      </a:endParaRPr>
                    </a:p>
                  </a:txBody>
                  <a:tcP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a:txBody>
                    <a:bodyPr/>
                    <a:lstStyle/>
                    <a:p>
                      <a:pPr marL="90488" indent="0">
                        <a:lnSpc>
                          <a:spcPct val="150000"/>
                        </a:lnSpc>
                        <a:spcBef>
                          <a:spcPts val="600"/>
                        </a:spcBef>
                        <a:spcAft>
                          <a:spcPts val="600"/>
                        </a:spcAft>
                      </a:pPr>
                      <a:r>
                        <a:rPr lang="en-AU" sz="2400" b="0" dirty="0" smtClean="0">
                          <a:solidFill>
                            <a:srgbClr val="FFFF00"/>
                          </a:solidFill>
                          <a:effectLst>
                            <a:outerShdw blurRad="38100" dist="38100" dir="2700000" algn="tl">
                              <a:srgbClr val="000000">
                                <a:alpha val="43137"/>
                              </a:srgbClr>
                            </a:outerShdw>
                          </a:effectLst>
                        </a:rPr>
                        <a:t>S-100 – Registry available for expansion</a:t>
                      </a:r>
                      <a:endParaRPr lang="en-AU" sz="2400" b="0" dirty="0">
                        <a:solidFill>
                          <a:srgbClr val="FFFF00"/>
                        </a:solidFill>
                        <a:effectLst>
                          <a:outerShdw blurRad="38100" dist="38100" dir="2700000" algn="tl">
                            <a:srgbClr val="000000">
                              <a:alpha val="43137"/>
                            </a:srgbClr>
                          </a:outerShdw>
                        </a:effectLst>
                      </a:endParaRPr>
                    </a:p>
                  </a:txBody>
                  <a:tcP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r>
              <a:tr h="736716">
                <a:tc>
                  <a:txBody>
                    <a:bodyPr/>
                    <a:lstStyle/>
                    <a:p>
                      <a:pPr marL="90488" indent="0">
                        <a:lnSpc>
                          <a:spcPct val="150000"/>
                        </a:lnSpc>
                        <a:spcBef>
                          <a:spcPts val="600"/>
                        </a:spcBef>
                        <a:spcAft>
                          <a:spcPts val="600"/>
                        </a:spcAft>
                      </a:pPr>
                      <a:r>
                        <a:rPr lang="en-AU" sz="2400" b="0" dirty="0" smtClean="0">
                          <a:solidFill>
                            <a:srgbClr val="FFFF00"/>
                          </a:solidFill>
                          <a:effectLst>
                            <a:outerShdw blurRad="38100" dist="38100" dir="2700000" algn="tl">
                              <a:srgbClr val="000000">
                                <a:alpha val="43137"/>
                              </a:srgbClr>
                            </a:outerShdw>
                          </a:effectLst>
                        </a:rPr>
                        <a:t>1 January 2011</a:t>
                      </a:r>
                      <a:endParaRPr lang="en-AU" sz="2400" b="0" dirty="0">
                        <a:solidFill>
                          <a:srgbClr val="FFFF00"/>
                        </a:solidFill>
                        <a:effectLst>
                          <a:outerShdw blurRad="38100" dist="38100" dir="2700000" algn="tl">
                            <a:srgbClr val="000000">
                              <a:alpha val="43137"/>
                            </a:srgbClr>
                          </a:outerShdw>
                        </a:effectLst>
                      </a:endParaRPr>
                    </a:p>
                  </a:txBody>
                  <a:tcP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a:txBody>
                    <a:bodyPr/>
                    <a:lstStyle/>
                    <a:p>
                      <a:pPr marL="90488" indent="0">
                        <a:lnSpc>
                          <a:spcPct val="150000"/>
                        </a:lnSpc>
                        <a:spcBef>
                          <a:spcPts val="600"/>
                        </a:spcBef>
                        <a:spcAft>
                          <a:spcPts val="600"/>
                        </a:spcAft>
                      </a:pPr>
                      <a:r>
                        <a:rPr lang="en-AU" sz="2400" b="0" dirty="0" smtClean="0">
                          <a:solidFill>
                            <a:srgbClr val="FFFF00"/>
                          </a:solidFill>
                          <a:effectLst>
                            <a:outerShdw blurRad="38100" dist="38100" dir="2700000" algn="tl">
                              <a:srgbClr val="000000">
                                <a:alpha val="43137"/>
                              </a:srgbClr>
                            </a:outerShdw>
                          </a:effectLst>
                        </a:rPr>
                        <a:t>S-99 - </a:t>
                      </a:r>
                      <a:r>
                        <a:rPr lang="en-AU" sz="2400" b="0" i="1" dirty="0" smtClean="0">
                          <a:solidFill>
                            <a:srgbClr val="FFFF00"/>
                          </a:solidFill>
                          <a:effectLst>
                            <a:outerShdw blurRad="38100" dist="38100" dir="2700000" algn="tl">
                              <a:srgbClr val="000000">
                                <a:alpha val="43137"/>
                              </a:srgbClr>
                            </a:outerShdw>
                          </a:effectLst>
                        </a:rPr>
                        <a:t>Registry Operating Rules</a:t>
                      </a:r>
                      <a:r>
                        <a:rPr lang="en-AU" sz="2400" b="0" dirty="0" smtClean="0">
                          <a:solidFill>
                            <a:srgbClr val="FFFF00"/>
                          </a:solidFill>
                          <a:effectLst>
                            <a:outerShdw blurRad="38100" dist="38100" dir="2700000" algn="tl">
                              <a:srgbClr val="000000">
                                <a:alpha val="43137"/>
                              </a:srgbClr>
                            </a:outerShdw>
                          </a:effectLst>
                        </a:rPr>
                        <a:t> in force</a:t>
                      </a:r>
                      <a:endParaRPr lang="en-AU" sz="2400" b="0" dirty="0">
                        <a:solidFill>
                          <a:srgbClr val="FFFF00"/>
                        </a:solidFill>
                        <a:effectLst>
                          <a:outerShdw blurRad="38100" dist="38100" dir="2700000" algn="tl">
                            <a:srgbClr val="000000">
                              <a:alpha val="43137"/>
                            </a:srgbClr>
                          </a:outerShdw>
                        </a:effectLst>
                      </a:endParaRPr>
                    </a:p>
                  </a:txBody>
                  <a:tcP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r>
              <a:tr h="657051">
                <a:tc>
                  <a:txBody>
                    <a:bodyPr/>
                    <a:lstStyle/>
                    <a:p>
                      <a:pPr marL="269875" indent="0">
                        <a:lnSpc>
                          <a:spcPct val="150000"/>
                        </a:lnSpc>
                        <a:spcBef>
                          <a:spcPts val="600"/>
                        </a:spcBef>
                        <a:spcAft>
                          <a:spcPts val="600"/>
                        </a:spcAft>
                      </a:pPr>
                      <a:r>
                        <a:rPr lang="en-AU" sz="2400" b="0" dirty="0" smtClean="0">
                          <a:solidFill>
                            <a:srgbClr val="FFFF00"/>
                          </a:solidFill>
                          <a:effectLst>
                            <a:outerShdw blurRad="38100" dist="38100" dir="2700000" algn="tl">
                              <a:srgbClr val="000000">
                                <a:alpha val="43137"/>
                              </a:srgbClr>
                            </a:outerShdw>
                          </a:effectLst>
                        </a:rPr>
                        <a:t>Late 2012</a:t>
                      </a:r>
                      <a:endParaRPr lang="en-AU" sz="2400" b="0" dirty="0">
                        <a:solidFill>
                          <a:srgbClr val="FFFF00"/>
                        </a:solidFill>
                        <a:effectLst>
                          <a:outerShdw blurRad="38100" dist="38100" dir="2700000" algn="tl">
                            <a:srgbClr val="000000">
                              <a:alpha val="43137"/>
                            </a:srgbClr>
                          </a:outerShdw>
                        </a:effectLst>
                      </a:endParaRPr>
                    </a:p>
                  </a:txBody>
                  <a:tcP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a:txBody>
                    <a:bodyPr/>
                    <a:lstStyle/>
                    <a:p>
                      <a:pPr marL="90488" indent="0">
                        <a:lnSpc>
                          <a:spcPct val="150000"/>
                        </a:lnSpc>
                        <a:spcBef>
                          <a:spcPts val="600"/>
                        </a:spcBef>
                        <a:spcAft>
                          <a:spcPts val="600"/>
                        </a:spcAft>
                      </a:pPr>
                      <a:r>
                        <a:rPr lang="en-AU" sz="2400" b="0" dirty="0" smtClean="0">
                          <a:solidFill>
                            <a:srgbClr val="FFFF00"/>
                          </a:solidFill>
                          <a:effectLst>
                            <a:outerShdw blurRad="38100" dist="38100" dir="2700000" algn="tl">
                              <a:srgbClr val="000000">
                                <a:alpha val="43137"/>
                              </a:srgbClr>
                            </a:outerShdw>
                          </a:effectLst>
                        </a:rPr>
                        <a:t>S-101 - </a:t>
                      </a:r>
                      <a:r>
                        <a:rPr lang="en-AU" sz="2400" b="0" i="1" dirty="0" smtClean="0">
                          <a:solidFill>
                            <a:srgbClr val="FFFF00"/>
                          </a:solidFill>
                          <a:effectLst>
                            <a:outerShdw blurRad="38100" dist="38100" dir="2700000" algn="tl">
                              <a:srgbClr val="000000">
                                <a:alpha val="43137"/>
                              </a:srgbClr>
                            </a:outerShdw>
                          </a:effectLst>
                        </a:rPr>
                        <a:t>ENC Product Specification</a:t>
                      </a:r>
                      <a:r>
                        <a:rPr lang="en-AU" sz="2400" b="0" dirty="0" smtClean="0">
                          <a:solidFill>
                            <a:srgbClr val="FFFF00"/>
                          </a:solidFill>
                          <a:effectLst>
                            <a:outerShdw blurRad="38100" dist="38100" dir="2700000" algn="tl">
                              <a:srgbClr val="000000">
                                <a:alpha val="43137"/>
                              </a:srgbClr>
                            </a:outerShdw>
                          </a:effectLst>
                        </a:rPr>
                        <a:t> released</a:t>
                      </a:r>
                      <a:endParaRPr lang="en-AU" sz="2400" b="0" dirty="0">
                        <a:solidFill>
                          <a:srgbClr val="FFFF00"/>
                        </a:solidFill>
                        <a:effectLst>
                          <a:outerShdw blurRad="38100" dist="38100" dir="2700000" algn="tl">
                            <a:srgbClr val="000000">
                              <a:alpha val="43137"/>
                            </a:srgbClr>
                          </a:outerShdw>
                        </a:effectLst>
                      </a:endParaRPr>
                    </a:p>
                  </a:txBody>
                  <a:tcP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r>
              <a:tr h="736716">
                <a:tc>
                  <a:txBody>
                    <a:bodyPr/>
                    <a:lstStyle/>
                    <a:p>
                      <a:pPr marL="269875" indent="0">
                        <a:lnSpc>
                          <a:spcPct val="150000"/>
                        </a:lnSpc>
                        <a:spcBef>
                          <a:spcPts val="600"/>
                        </a:spcBef>
                        <a:spcAft>
                          <a:spcPts val="600"/>
                        </a:spcAft>
                      </a:pPr>
                      <a:r>
                        <a:rPr lang="en-AU" sz="2400" b="0" dirty="0" smtClean="0">
                          <a:solidFill>
                            <a:srgbClr val="FFFF00"/>
                          </a:solidFill>
                          <a:effectLst>
                            <a:outerShdw blurRad="38100" dist="38100" dir="2700000" algn="tl">
                              <a:srgbClr val="000000">
                                <a:alpha val="43137"/>
                              </a:srgbClr>
                            </a:outerShdw>
                          </a:effectLst>
                        </a:rPr>
                        <a:t>2014 ???</a:t>
                      </a:r>
                      <a:endParaRPr lang="en-AU" sz="2400" b="0" dirty="0">
                        <a:solidFill>
                          <a:srgbClr val="FFFF00"/>
                        </a:solidFill>
                        <a:effectLst>
                          <a:outerShdw blurRad="38100" dist="38100" dir="2700000" algn="tl">
                            <a:srgbClr val="000000">
                              <a:alpha val="43137"/>
                            </a:srgbClr>
                          </a:outerShdw>
                        </a:effectLst>
                      </a:endParaRPr>
                    </a:p>
                  </a:txBody>
                  <a:tcP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a:txBody>
                    <a:bodyPr/>
                    <a:lstStyle/>
                    <a:p>
                      <a:pPr marL="90488" indent="0">
                        <a:lnSpc>
                          <a:spcPct val="150000"/>
                        </a:lnSpc>
                        <a:spcBef>
                          <a:spcPts val="600"/>
                        </a:spcBef>
                        <a:spcAft>
                          <a:spcPts val="600"/>
                        </a:spcAft>
                      </a:pPr>
                      <a:r>
                        <a:rPr lang="en-AU" sz="2400" b="0" dirty="0" smtClean="0">
                          <a:solidFill>
                            <a:srgbClr val="FFFF00"/>
                          </a:solidFill>
                          <a:effectLst>
                            <a:outerShdw blurRad="38100" dist="38100" dir="2700000" algn="tl">
                              <a:srgbClr val="000000">
                                <a:alpha val="43137"/>
                              </a:srgbClr>
                            </a:outerShdw>
                          </a:effectLst>
                        </a:rPr>
                        <a:t>First S-101 ENCs released</a:t>
                      </a:r>
                      <a:endParaRPr lang="en-AU" sz="2400" b="0" dirty="0">
                        <a:solidFill>
                          <a:srgbClr val="FFFF00"/>
                        </a:solidFill>
                        <a:effectLst>
                          <a:outerShdw blurRad="38100" dist="38100" dir="2700000" algn="tl">
                            <a:srgbClr val="000000">
                              <a:alpha val="43137"/>
                            </a:srgbClr>
                          </a:outerShdw>
                        </a:effectLst>
                      </a:endParaRPr>
                    </a:p>
                  </a:txBody>
                  <a:tcP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r>
              <a:tr h="736716">
                <a:tc>
                  <a:txBody>
                    <a:bodyPr/>
                    <a:lstStyle/>
                    <a:p>
                      <a:pPr marL="269875" indent="0">
                        <a:lnSpc>
                          <a:spcPct val="150000"/>
                        </a:lnSpc>
                        <a:spcBef>
                          <a:spcPts val="600"/>
                        </a:spcBef>
                        <a:spcAft>
                          <a:spcPts val="600"/>
                        </a:spcAft>
                      </a:pPr>
                      <a:r>
                        <a:rPr lang="en-AU" sz="2400" b="0" dirty="0" smtClean="0">
                          <a:solidFill>
                            <a:srgbClr val="FFFF00"/>
                          </a:solidFill>
                          <a:effectLst>
                            <a:outerShdw blurRad="38100" dist="38100" dir="2700000" algn="tl">
                              <a:srgbClr val="000000">
                                <a:alpha val="43137"/>
                              </a:srgbClr>
                            </a:outerShdw>
                          </a:effectLst>
                        </a:rPr>
                        <a:t>2025 +</a:t>
                      </a:r>
                      <a:endParaRPr lang="en-AU" sz="2400" b="0" dirty="0">
                        <a:solidFill>
                          <a:srgbClr val="FFFF00"/>
                        </a:solidFill>
                        <a:effectLst>
                          <a:outerShdw blurRad="38100" dist="38100" dir="2700000" algn="tl">
                            <a:srgbClr val="000000">
                              <a:alpha val="43137"/>
                            </a:srgbClr>
                          </a:outerShdw>
                        </a:effectLst>
                      </a:endParaRPr>
                    </a:p>
                  </a:txBody>
                  <a:tcP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a:txBody>
                    <a:bodyPr/>
                    <a:lstStyle/>
                    <a:p>
                      <a:pPr marL="90488" indent="0">
                        <a:lnSpc>
                          <a:spcPct val="150000"/>
                        </a:lnSpc>
                        <a:spcBef>
                          <a:spcPts val="600"/>
                        </a:spcBef>
                        <a:spcAft>
                          <a:spcPts val="600"/>
                        </a:spcAft>
                      </a:pPr>
                      <a:r>
                        <a:rPr lang="en-AU" sz="2400" b="0" dirty="0" smtClean="0">
                          <a:solidFill>
                            <a:srgbClr val="FFFF00"/>
                          </a:solidFill>
                          <a:effectLst>
                            <a:outerShdw blurRad="38100" dist="38100" dir="2700000" algn="tl">
                              <a:srgbClr val="000000">
                                <a:alpha val="43137"/>
                              </a:srgbClr>
                            </a:outerShdw>
                          </a:effectLst>
                        </a:rPr>
                        <a:t>S-57 declared inactive</a:t>
                      </a:r>
                      <a:endParaRPr lang="en-AU" sz="2400" b="0" dirty="0">
                        <a:solidFill>
                          <a:srgbClr val="FFFF00"/>
                        </a:solidFill>
                        <a:effectLst>
                          <a:outerShdw blurRad="38100" dist="38100" dir="2700000" algn="tl">
                            <a:srgbClr val="000000">
                              <a:alpha val="43137"/>
                            </a:srgbClr>
                          </a:outerShdw>
                        </a:effectLst>
                      </a:endParaRPr>
                    </a:p>
                  </a:txBody>
                  <a:tcP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r>
            </a:tbl>
          </a:graphicData>
        </a:graphic>
      </p:graphicFrame>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dirty="0" smtClean="0"/>
              <a:t>Summary</a:t>
            </a:r>
            <a:endParaRPr lang="en-AU" dirty="0"/>
          </a:p>
        </p:txBody>
      </p:sp>
      <p:sp>
        <p:nvSpPr>
          <p:cNvPr id="3" name="Content Placeholder 2"/>
          <p:cNvSpPr>
            <a:spLocks noGrp="1"/>
          </p:cNvSpPr>
          <p:nvPr>
            <p:ph idx="1"/>
          </p:nvPr>
        </p:nvSpPr>
        <p:spPr>
          <a:xfrm>
            <a:off x="500063" y="1340977"/>
            <a:ext cx="8280400" cy="4680520"/>
          </a:xfrm>
        </p:spPr>
        <p:txBody>
          <a:bodyPr/>
          <a:lstStyle/>
          <a:p>
            <a:pPr marL="354013" indent="-354013">
              <a:spcBef>
                <a:spcPts val="600"/>
              </a:spcBef>
              <a:spcAft>
                <a:spcPts val="600"/>
              </a:spcAft>
              <a:tabLst>
                <a:tab pos="1436688" algn="l"/>
              </a:tabLst>
              <a:defRPr/>
            </a:pPr>
            <a:r>
              <a:rPr lang="en-AU" sz="2800" dirty="0" smtClean="0"/>
              <a:t>S-100  Registry is available for more than hydrography and charting</a:t>
            </a:r>
          </a:p>
          <a:p>
            <a:pPr marL="354013" indent="-354013">
              <a:spcBef>
                <a:spcPts val="600"/>
              </a:spcBef>
              <a:spcAft>
                <a:spcPts val="600"/>
              </a:spcAft>
              <a:tabLst>
                <a:tab pos="1436688" algn="l"/>
              </a:tabLst>
              <a:defRPr/>
            </a:pPr>
            <a:r>
              <a:rPr lang="en-AU" sz="2800" dirty="0" smtClean="0"/>
              <a:t>relevant bodies act as submitting organizations</a:t>
            </a:r>
          </a:p>
          <a:p>
            <a:pPr marL="754063" lvl="1" indent="-354013">
              <a:spcBef>
                <a:spcPts val="600"/>
              </a:spcBef>
              <a:spcAft>
                <a:spcPts val="600"/>
              </a:spcAft>
              <a:tabLst>
                <a:tab pos="1436688" algn="l"/>
              </a:tabLst>
              <a:defRPr/>
            </a:pPr>
            <a:r>
              <a:rPr lang="en-AU" sz="2400" dirty="0" smtClean="0"/>
              <a:t>according to their own “rules”</a:t>
            </a:r>
          </a:p>
          <a:p>
            <a:pPr marL="354013" indent="-354013">
              <a:spcBef>
                <a:spcPts val="600"/>
              </a:spcBef>
              <a:spcAft>
                <a:spcPts val="600"/>
              </a:spcAft>
              <a:tabLst>
                <a:tab pos="1436688" algn="l"/>
              </a:tabLst>
              <a:defRPr/>
            </a:pPr>
            <a:r>
              <a:rPr lang="en-AU" sz="2800" dirty="0" smtClean="0"/>
              <a:t>dynamic nature of registers means no need for a closed or restricted list of submitting organizations</a:t>
            </a:r>
          </a:p>
          <a:p>
            <a:pPr marL="354013" indent="-354013">
              <a:spcBef>
                <a:spcPts val="600"/>
              </a:spcBef>
              <a:spcAft>
                <a:spcPts val="600"/>
              </a:spcAft>
              <a:tabLst>
                <a:tab pos="1436688" algn="l"/>
              </a:tabLst>
              <a:defRPr/>
            </a:pPr>
            <a:r>
              <a:rPr lang="en-AU" sz="2800" dirty="0" smtClean="0"/>
              <a:t>Submitting Organizations stay in control !</a:t>
            </a:r>
          </a:p>
          <a:p>
            <a:pPr marL="354013" indent="-354013">
              <a:spcBef>
                <a:spcPts val="600"/>
              </a:spcBef>
              <a:spcAft>
                <a:spcPts val="600"/>
              </a:spcAft>
              <a:tabLst>
                <a:tab pos="1436688" algn="l"/>
              </a:tabLst>
              <a:defRPr/>
            </a:pPr>
            <a:r>
              <a:rPr lang="en-AU" sz="2800" dirty="0" smtClean="0"/>
              <a:t>S-100 does not define the </a:t>
            </a:r>
            <a:r>
              <a:rPr lang="en-AU" sz="2800" dirty="0" err="1" smtClean="0"/>
              <a:t>e</a:t>
            </a:r>
            <a:r>
              <a:rPr lang="en-AU" sz="2800" dirty="0" smtClean="0"/>
              <a:t>-Nav data architecture or data infrastructure</a:t>
            </a:r>
          </a:p>
        </p:txBody>
      </p:sp>
      <p:sp>
        <p:nvSpPr>
          <p:cNvPr id="29700" name="Rectangle 3"/>
          <p:cNvSpPr>
            <a:spLocks noChangeArrowheads="1"/>
          </p:cNvSpPr>
          <p:nvPr/>
        </p:nvSpPr>
        <p:spPr bwMode="auto">
          <a:xfrm>
            <a:off x="4365625" y="3244850"/>
            <a:ext cx="412750" cy="368300"/>
          </a:xfrm>
          <a:prstGeom prst="rect">
            <a:avLst/>
          </a:prstGeom>
          <a:noFill/>
          <a:ln w="9525">
            <a:noFill/>
            <a:miter lim="800000"/>
            <a:headEnd/>
            <a:tailEnd/>
          </a:ln>
        </p:spPr>
        <p:txBody>
          <a:bodyPr wrap="none">
            <a:spAutoFit/>
          </a:bodyPr>
          <a:lstStyle/>
          <a:p>
            <a:r>
              <a:rPr lang="en-AU" i="1"/>
              <a:t>– </a:t>
            </a:r>
            <a:endParaRPr lang="en-AU"/>
          </a:p>
        </p:txBody>
      </p:sp>
    </p:spTree>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Oval 5"/>
          <p:cNvSpPr>
            <a:spLocks noChangeArrowheads="1"/>
          </p:cNvSpPr>
          <p:nvPr/>
        </p:nvSpPr>
        <p:spPr bwMode="auto">
          <a:xfrm rot="427535">
            <a:off x="1384255" y="1042167"/>
            <a:ext cx="6393130" cy="5768992"/>
          </a:xfrm>
          <a:prstGeom prst="ellipse">
            <a:avLst/>
          </a:prstGeom>
          <a:gradFill>
            <a:gsLst>
              <a:gs pos="0">
                <a:schemeClr val="accent6">
                  <a:lumMod val="40000"/>
                  <a:lumOff val="60000"/>
                </a:schemeClr>
              </a:gs>
              <a:gs pos="17999">
                <a:srgbClr val="FEE7F2"/>
              </a:gs>
              <a:gs pos="36000">
                <a:srgbClr val="FAC77D"/>
              </a:gs>
              <a:gs pos="61000">
                <a:srgbClr val="FBA97D"/>
              </a:gs>
              <a:gs pos="82001">
                <a:srgbClr val="FBD49C"/>
              </a:gs>
              <a:gs pos="100000">
                <a:srgbClr val="FEE7F2"/>
              </a:gs>
            </a:gsLst>
            <a:lin ang="5400000" scaled="0"/>
          </a:gradFill>
          <a:ln w="38100">
            <a:solidFill>
              <a:schemeClr val="accent6">
                <a:lumMod val="60000"/>
                <a:lumOff val="40000"/>
              </a:schemeClr>
            </a:solidFill>
            <a:round/>
            <a:headEnd/>
            <a:tailEnd/>
          </a:ln>
          <a:effectLst/>
          <a:scene3d>
            <a:camera prst="legacyObliqueTopRight">
              <a:rot lat="18000000" lon="18600000" rev="2700000"/>
            </a:camera>
            <a:lightRig rig="legacyFlat3" dir="t"/>
          </a:scene3d>
          <a:sp3d extrusionH="266700" prstMaterial="legacyMetal">
            <a:bevelT w="13500" h="13500" prst="angle"/>
            <a:bevelB w="69850" h="13500" prst="angle"/>
            <a:extrusionClr>
              <a:schemeClr val="accent6">
                <a:lumMod val="40000"/>
                <a:lumOff val="60000"/>
              </a:schemeClr>
            </a:extrusionClr>
          </a:sp3d>
        </p:spPr>
        <p:txBody>
          <a:bodyPr tIns="0" anchor="ctr">
            <a:flatTx/>
          </a:bodyPr>
          <a:lstStyle/>
          <a:p>
            <a:pPr>
              <a:defRPr/>
            </a:pPr>
            <a:endParaRPr lang="en-AU"/>
          </a:p>
        </p:txBody>
      </p:sp>
      <p:sp>
        <p:nvSpPr>
          <p:cNvPr id="27653" name="WordArt 6"/>
          <p:cNvSpPr>
            <a:spLocks noChangeArrowheads="1" noChangeShapeType="1" noTextEdit="1"/>
          </p:cNvSpPr>
          <p:nvPr/>
        </p:nvSpPr>
        <p:spPr bwMode="auto">
          <a:xfrm>
            <a:off x="3311525" y="5781675"/>
            <a:ext cx="1739900" cy="338138"/>
          </a:xfrm>
          <a:prstGeom prst="rect">
            <a:avLst/>
          </a:prstGeom>
        </p:spPr>
        <p:txBody>
          <a:bodyPr wrap="none" fromWordArt="1">
            <a:prstTxWarp prst="textCanDown">
              <a:avLst>
                <a:gd name="adj" fmla="val 33333"/>
              </a:avLst>
            </a:prstTxWarp>
          </a:bodyPr>
          <a:lstStyle/>
          <a:p>
            <a:pPr algn="ctr"/>
            <a:r>
              <a:rPr lang="en-AU" sz="800" b="1" kern="10">
                <a:ln w="9525">
                  <a:solidFill>
                    <a:srgbClr val="000000"/>
                  </a:solidFill>
                  <a:round/>
                  <a:headEnd/>
                  <a:tailEnd/>
                </a:ln>
                <a:solidFill>
                  <a:srgbClr val="FFFFFF"/>
                </a:solidFill>
                <a:latin typeface="Arial"/>
                <a:cs typeface="Arial"/>
              </a:rPr>
              <a:t>S-100</a:t>
            </a:r>
          </a:p>
        </p:txBody>
      </p:sp>
      <p:sp>
        <p:nvSpPr>
          <p:cNvPr id="44" name="Text Box 48"/>
          <p:cNvSpPr txBox="1">
            <a:spLocks noChangeArrowheads="1"/>
          </p:cNvSpPr>
          <p:nvPr/>
        </p:nvSpPr>
        <p:spPr bwMode="auto">
          <a:xfrm>
            <a:off x="611559" y="971550"/>
            <a:ext cx="8294315" cy="542925"/>
          </a:xfrm>
          <a:prstGeom prst="rect">
            <a:avLst/>
          </a:prstGeom>
          <a:noFill/>
          <a:ln w="9525">
            <a:noFill/>
            <a:miter lim="800000"/>
            <a:headEnd/>
            <a:tailEnd/>
          </a:ln>
        </p:spPr>
        <p:txBody>
          <a:bodyPr/>
          <a:lstStyle/>
          <a:p>
            <a:pPr marL="342900" indent="-342900" eaLnBrk="0" hangingPunct="0">
              <a:spcBef>
                <a:spcPct val="20000"/>
              </a:spcBef>
              <a:buClr>
                <a:srgbClr val="FFFF00"/>
              </a:buClr>
              <a:buSzPct val="60000"/>
              <a:defRPr/>
            </a:pPr>
            <a:r>
              <a:rPr lang="en-US" sz="2400" dirty="0">
                <a:solidFill>
                  <a:srgbClr val="FFFF00"/>
                </a:solidFill>
                <a:effectLst>
                  <a:outerShdw blurRad="38100" dist="38100" dir="2700000" algn="tl">
                    <a:srgbClr val="000000"/>
                  </a:outerShdw>
                </a:effectLst>
                <a:latin typeface="+mn-lt"/>
                <a:cs typeface="+mn-cs"/>
              </a:rPr>
              <a:t>S-100 </a:t>
            </a:r>
            <a:r>
              <a:rPr lang="en-US" sz="2400" dirty="0" smtClean="0">
                <a:solidFill>
                  <a:srgbClr val="FFFF00"/>
                </a:solidFill>
                <a:effectLst>
                  <a:outerShdw blurRad="38100" dist="38100" dir="2700000" algn="tl">
                    <a:srgbClr val="000000"/>
                  </a:outerShdw>
                </a:effectLst>
                <a:latin typeface="+mn-lt"/>
                <a:cs typeface="+mn-cs"/>
              </a:rPr>
              <a:t>will </a:t>
            </a:r>
            <a:r>
              <a:rPr lang="en-US" sz="2400" dirty="0">
                <a:solidFill>
                  <a:srgbClr val="FFFF00"/>
                </a:solidFill>
                <a:effectLst>
                  <a:outerShdw blurRad="38100" dist="38100" dir="2700000" algn="tl">
                    <a:srgbClr val="000000"/>
                  </a:outerShdw>
                </a:effectLst>
                <a:latin typeface="+mn-lt"/>
                <a:cs typeface="+mn-cs"/>
              </a:rPr>
              <a:t>support </a:t>
            </a:r>
            <a:r>
              <a:rPr lang="en-US" sz="2400" dirty="0" smtClean="0">
                <a:solidFill>
                  <a:srgbClr val="FFFF00"/>
                </a:solidFill>
                <a:effectLst>
                  <a:outerShdw blurRad="38100" dist="38100" dir="2700000" algn="tl">
                    <a:srgbClr val="000000"/>
                  </a:outerShdw>
                </a:effectLst>
                <a:latin typeface="+mn-lt"/>
                <a:cs typeface="+mn-cs"/>
              </a:rPr>
              <a:t>a </a:t>
            </a:r>
            <a:r>
              <a:rPr lang="en-US" sz="2400" dirty="0">
                <a:solidFill>
                  <a:srgbClr val="FFFF00"/>
                </a:solidFill>
                <a:effectLst>
                  <a:outerShdw blurRad="38100" dist="38100" dir="2700000" algn="tl">
                    <a:srgbClr val="000000"/>
                  </a:outerShdw>
                </a:effectLst>
                <a:latin typeface="+mn-lt"/>
                <a:cs typeface="+mn-cs"/>
              </a:rPr>
              <a:t>variety of data sources, products and services</a:t>
            </a:r>
          </a:p>
        </p:txBody>
      </p:sp>
      <p:grpSp>
        <p:nvGrpSpPr>
          <p:cNvPr id="2" name="Group 28"/>
          <p:cNvGrpSpPr>
            <a:grpSpLocks/>
          </p:cNvGrpSpPr>
          <p:nvPr/>
        </p:nvGrpSpPr>
        <p:grpSpPr bwMode="auto">
          <a:xfrm>
            <a:off x="3645720" y="4287264"/>
            <a:ext cx="1714511" cy="1390291"/>
            <a:chOff x="3215" y="2401"/>
            <a:chExt cx="1069" cy="692"/>
          </a:xfrm>
          <a:scene3d>
            <a:camera prst="isometricOffAxis1Right"/>
            <a:lightRig rig="threePt" dir="t"/>
          </a:scene3d>
        </p:grpSpPr>
        <p:grpSp>
          <p:nvGrpSpPr>
            <p:cNvPr id="3" name="Group 29"/>
            <p:cNvGrpSpPr>
              <a:grpSpLocks/>
            </p:cNvGrpSpPr>
            <p:nvPr/>
          </p:nvGrpSpPr>
          <p:grpSpPr bwMode="auto">
            <a:xfrm>
              <a:off x="3215" y="2433"/>
              <a:ext cx="1069" cy="660"/>
              <a:chOff x="3215" y="2433"/>
              <a:chExt cx="1069" cy="660"/>
            </a:xfrm>
          </p:grpSpPr>
          <p:sp>
            <p:nvSpPr>
              <p:cNvPr id="1054" name="Oval 30"/>
              <p:cNvSpPr>
                <a:spLocks noChangeArrowheads="1"/>
              </p:cNvSpPr>
              <p:nvPr/>
            </p:nvSpPr>
            <p:spPr bwMode="auto">
              <a:xfrm>
                <a:off x="3278" y="2841"/>
                <a:ext cx="1006" cy="223"/>
              </a:xfrm>
              <a:prstGeom prst="ellipse">
                <a:avLst/>
              </a:prstGeom>
              <a:solidFill>
                <a:srgbClr val="000000">
                  <a:alpha val="55000"/>
                </a:srgbClr>
              </a:solidFill>
              <a:ln w="9525">
                <a:noFill/>
                <a:round/>
                <a:headEnd/>
                <a:tailEnd/>
              </a:ln>
            </p:spPr>
            <p:txBody>
              <a:bodyPr anchor="ctr"/>
              <a:lstStyle/>
              <a:p>
                <a:pPr>
                  <a:defRPr/>
                </a:pPr>
                <a:endParaRPr lang="en-AU" sz="1600">
                  <a:solidFill>
                    <a:schemeClr val="accent4">
                      <a:lumMod val="10000"/>
                    </a:schemeClr>
                  </a:solidFill>
                  <a:latin typeface="Arial Narrow" pitchFamily="34" charset="0"/>
                </a:endParaRPr>
              </a:p>
            </p:txBody>
          </p:sp>
          <p:sp>
            <p:nvSpPr>
              <p:cNvPr id="1055" name="AutoShape 31"/>
              <p:cNvSpPr>
                <a:spLocks noChangeArrowheads="1"/>
              </p:cNvSpPr>
              <p:nvPr/>
            </p:nvSpPr>
            <p:spPr bwMode="auto">
              <a:xfrm>
                <a:off x="3215" y="2433"/>
                <a:ext cx="822" cy="660"/>
              </a:xfrm>
              <a:prstGeom prst="can">
                <a:avLst>
                  <a:gd name="adj" fmla="val 25000"/>
                </a:avLst>
              </a:prstGeom>
              <a:gradFill rotWithShape="1">
                <a:gsLst>
                  <a:gs pos="0">
                    <a:srgbClr val="0033CC"/>
                  </a:gs>
                  <a:gs pos="50000">
                    <a:srgbClr val="CCCCFF"/>
                  </a:gs>
                  <a:gs pos="100000">
                    <a:srgbClr val="0033CC"/>
                  </a:gs>
                </a:gsLst>
                <a:lin ang="0" scaled="1"/>
              </a:gradFill>
              <a:ln w="12700">
                <a:solidFill>
                  <a:srgbClr val="000000"/>
                </a:solidFill>
                <a:round/>
                <a:headEnd/>
                <a:tailEnd/>
              </a:ln>
            </p:spPr>
            <p:txBody>
              <a:bodyPr anchor="ctr"/>
              <a:lstStyle/>
              <a:p>
                <a:pPr>
                  <a:defRPr/>
                </a:pPr>
                <a:endParaRPr lang="en-AU" sz="1600">
                  <a:solidFill>
                    <a:schemeClr val="accent4">
                      <a:lumMod val="10000"/>
                    </a:schemeClr>
                  </a:solidFill>
                  <a:latin typeface="Arial Narrow" pitchFamily="34" charset="0"/>
                </a:endParaRPr>
              </a:p>
            </p:txBody>
          </p:sp>
        </p:grpSp>
        <p:sp>
          <p:nvSpPr>
            <p:cNvPr id="1056" name="Rectangle 32"/>
            <p:cNvSpPr>
              <a:spLocks noChangeArrowheads="1"/>
            </p:cNvSpPr>
            <p:nvPr/>
          </p:nvSpPr>
          <p:spPr bwMode="auto">
            <a:xfrm>
              <a:off x="3313" y="2677"/>
              <a:ext cx="632" cy="346"/>
            </a:xfrm>
            <a:prstGeom prst="rect">
              <a:avLst/>
            </a:prstGeom>
            <a:noFill/>
            <a:ln w="9525">
              <a:noFill/>
              <a:miter lim="800000"/>
              <a:headEnd/>
              <a:tailEnd/>
            </a:ln>
            <a:effectLst>
              <a:outerShdw dist="35921" dir="2700000" algn="ctr" rotWithShape="0">
                <a:srgbClr val="000000"/>
              </a:outerShdw>
            </a:effectLst>
          </p:spPr>
          <p:txBody>
            <a:bodyPr lIns="0" tIns="0" rIns="0" bIns="0"/>
            <a:lstStyle/>
            <a:p>
              <a:pPr algn="ctr">
                <a:spcAft>
                  <a:spcPts val="1000"/>
                </a:spcAft>
                <a:defRPr/>
              </a:pPr>
              <a:r>
                <a:rPr lang="en-AU" sz="1600" dirty="0">
                  <a:solidFill>
                    <a:schemeClr val="accent4">
                      <a:lumMod val="10000"/>
                    </a:schemeClr>
                  </a:solidFill>
                  <a:latin typeface="Arial Narrow" pitchFamily="34" charset="0"/>
                </a:rPr>
                <a:t>Future  ENC</a:t>
              </a:r>
              <a:br>
                <a:rPr lang="en-AU" sz="1600" dirty="0">
                  <a:solidFill>
                    <a:schemeClr val="accent4">
                      <a:lumMod val="10000"/>
                    </a:schemeClr>
                  </a:solidFill>
                  <a:latin typeface="Arial Narrow" pitchFamily="34" charset="0"/>
                </a:rPr>
              </a:br>
              <a:r>
                <a:rPr lang="en-AU" sz="1600" dirty="0">
                  <a:solidFill>
                    <a:schemeClr val="accent4">
                      <a:lumMod val="10000"/>
                    </a:schemeClr>
                  </a:solidFill>
                  <a:latin typeface="Arial Narrow" pitchFamily="34" charset="0"/>
                </a:rPr>
                <a:t>(S-101)</a:t>
              </a:r>
              <a:endParaRPr lang="en-US" sz="1600" dirty="0">
                <a:solidFill>
                  <a:schemeClr val="accent4">
                    <a:lumMod val="10000"/>
                  </a:schemeClr>
                </a:solidFill>
                <a:latin typeface="Arial Narrow" pitchFamily="34" charset="0"/>
              </a:endParaRPr>
            </a:p>
          </p:txBody>
        </p:sp>
        <p:sp>
          <p:nvSpPr>
            <p:cNvPr id="1057" name="Text Box 33"/>
            <p:cNvSpPr txBox="1">
              <a:spLocks noChangeArrowheads="1"/>
            </p:cNvSpPr>
            <p:nvPr/>
          </p:nvSpPr>
          <p:spPr bwMode="auto">
            <a:xfrm>
              <a:off x="3230" y="2401"/>
              <a:ext cx="787" cy="296"/>
            </a:xfrm>
            <a:prstGeom prst="rect">
              <a:avLst/>
            </a:prstGeom>
            <a:noFill/>
            <a:ln w="9525">
              <a:noFill/>
              <a:miter lim="800000"/>
              <a:headEnd/>
              <a:tailEnd/>
            </a:ln>
            <a:effectLst>
              <a:outerShdw dist="35921" dir="2700000" algn="ctr" rotWithShape="0">
                <a:srgbClr val="000000"/>
              </a:outerShdw>
            </a:effectLst>
          </p:spPr>
          <p:txBody>
            <a:bodyPr lIns="72420" tIns="36211" rIns="72420" bIns="36211"/>
            <a:lstStyle/>
            <a:p>
              <a:pPr algn="ctr">
                <a:spcAft>
                  <a:spcPts val="1000"/>
                </a:spcAft>
                <a:defRPr/>
              </a:pPr>
              <a:endParaRPr lang="en-US" sz="1600" dirty="0">
                <a:solidFill>
                  <a:schemeClr val="accent4">
                    <a:lumMod val="10000"/>
                  </a:schemeClr>
                </a:solidFill>
                <a:latin typeface="Arial Narrow" pitchFamily="34" charset="0"/>
              </a:endParaRPr>
            </a:p>
          </p:txBody>
        </p:sp>
      </p:grpSp>
      <p:grpSp>
        <p:nvGrpSpPr>
          <p:cNvPr id="4" name="Group 22"/>
          <p:cNvGrpSpPr>
            <a:grpSpLocks/>
          </p:cNvGrpSpPr>
          <p:nvPr/>
        </p:nvGrpSpPr>
        <p:grpSpPr bwMode="auto">
          <a:xfrm>
            <a:off x="5082730" y="4084622"/>
            <a:ext cx="1571636" cy="1295119"/>
            <a:chOff x="3215" y="2433"/>
            <a:chExt cx="1069" cy="660"/>
          </a:xfrm>
          <a:scene3d>
            <a:camera prst="isometricOffAxis1Right"/>
            <a:lightRig rig="threePt" dir="t"/>
          </a:scene3d>
        </p:grpSpPr>
        <p:sp>
          <p:nvSpPr>
            <p:cNvPr id="1047" name="Oval 23"/>
            <p:cNvSpPr>
              <a:spLocks noChangeArrowheads="1"/>
            </p:cNvSpPr>
            <p:nvPr/>
          </p:nvSpPr>
          <p:spPr bwMode="auto">
            <a:xfrm>
              <a:off x="3278" y="2841"/>
              <a:ext cx="1006" cy="223"/>
            </a:xfrm>
            <a:prstGeom prst="ellipse">
              <a:avLst/>
            </a:prstGeom>
            <a:solidFill>
              <a:srgbClr val="000000">
                <a:alpha val="55000"/>
              </a:srgbClr>
            </a:solidFill>
            <a:ln w="9525">
              <a:noFill/>
              <a:round/>
              <a:headEnd/>
              <a:tailEnd/>
            </a:ln>
          </p:spPr>
          <p:txBody>
            <a:bodyPr anchor="ctr"/>
            <a:lstStyle/>
            <a:p>
              <a:pPr>
                <a:defRPr/>
              </a:pPr>
              <a:endParaRPr lang="en-AU" sz="1600">
                <a:solidFill>
                  <a:schemeClr val="accent4">
                    <a:lumMod val="10000"/>
                  </a:schemeClr>
                </a:solidFill>
                <a:latin typeface="Arial Narrow" pitchFamily="34" charset="0"/>
              </a:endParaRPr>
            </a:p>
          </p:txBody>
        </p:sp>
        <p:sp>
          <p:nvSpPr>
            <p:cNvPr id="1048" name="AutoShape 24"/>
            <p:cNvSpPr>
              <a:spLocks noChangeArrowheads="1"/>
            </p:cNvSpPr>
            <p:nvPr/>
          </p:nvSpPr>
          <p:spPr bwMode="auto">
            <a:xfrm>
              <a:off x="3215" y="2433"/>
              <a:ext cx="822" cy="660"/>
            </a:xfrm>
            <a:prstGeom prst="can">
              <a:avLst>
                <a:gd name="adj" fmla="val 25000"/>
              </a:avLst>
            </a:prstGeom>
            <a:gradFill rotWithShape="1">
              <a:gsLst>
                <a:gs pos="0">
                  <a:srgbClr val="0033CC"/>
                </a:gs>
                <a:gs pos="50000">
                  <a:srgbClr val="CCCCFF"/>
                </a:gs>
                <a:gs pos="100000">
                  <a:srgbClr val="0033CC"/>
                </a:gs>
              </a:gsLst>
              <a:lin ang="0" scaled="1"/>
            </a:gradFill>
            <a:ln w="12700">
              <a:solidFill>
                <a:srgbClr val="000000"/>
              </a:solidFill>
              <a:round/>
              <a:headEnd/>
              <a:tailEnd/>
            </a:ln>
          </p:spPr>
          <p:txBody>
            <a:bodyPr anchor="ctr"/>
            <a:lstStyle/>
            <a:p>
              <a:pPr algn="ctr">
                <a:defRPr/>
              </a:pPr>
              <a:r>
                <a:rPr lang="en-AU" sz="1600" dirty="0">
                  <a:solidFill>
                    <a:schemeClr val="accent4">
                      <a:lumMod val="10000"/>
                    </a:schemeClr>
                  </a:solidFill>
                  <a:latin typeface="Arial Narrow" pitchFamily="34" charset="0"/>
                </a:rPr>
                <a:t>Nautical Publications</a:t>
              </a:r>
              <a:br>
                <a:rPr lang="en-AU" sz="1600" dirty="0">
                  <a:solidFill>
                    <a:schemeClr val="accent4">
                      <a:lumMod val="10000"/>
                    </a:schemeClr>
                  </a:solidFill>
                  <a:latin typeface="Arial Narrow" pitchFamily="34" charset="0"/>
                </a:rPr>
              </a:br>
              <a:r>
                <a:rPr lang="en-AU" sz="1600" dirty="0">
                  <a:solidFill>
                    <a:schemeClr val="accent4">
                      <a:lumMod val="10000"/>
                    </a:schemeClr>
                  </a:solidFill>
                  <a:latin typeface="Arial Narrow" pitchFamily="34" charset="0"/>
                </a:rPr>
                <a:t>(S-102)</a:t>
              </a:r>
            </a:p>
          </p:txBody>
        </p:sp>
      </p:grpSp>
      <p:grpSp>
        <p:nvGrpSpPr>
          <p:cNvPr id="5" name="Group 16"/>
          <p:cNvGrpSpPr>
            <a:grpSpLocks/>
          </p:cNvGrpSpPr>
          <p:nvPr/>
        </p:nvGrpSpPr>
        <p:grpSpPr bwMode="auto">
          <a:xfrm>
            <a:off x="5484934" y="1829991"/>
            <a:ext cx="1345840" cy="1088226"/>
            <a:chOff x="3215" y="2433"/>
            <a:chExt cx="1069" cy="660"/>
          </a:xfrm>
          <a:solidFill>
            <a:schemeClr val="accent4">
              <a:lumMod val="75000"/>
            </a:schemeClr>
          </a:solidFill>
          <a:scene3d>
            <a:camera prst="isometricOffAxis1Right"/>
            <a:lightRig rig="threePt" dir="t"/>
          </a:scene3d>
        </p:grpSpPr>
        <p:sp>
          <p:nvSpPr>
            <p:cNvPr id="56" name="Oval 17"/>
            <p:cNvSpPr>
              <a:spLocks noChangeArrowheads="1"/>
            </p:cNvSpPr>
            <p:nvPr/>
          </p:nvSpPr>
          <p:spPr bwMode="auto">
            <a:xfrm>
              <a:off x="3278" y="2841"/>
              <a:ext cx="1006" cy="223"/>
            </a:xfrm>
            <a:prstGeom prst="ellipse">
              <a:avLst/>
            </a:prstGeom>
            <a:grpFill/>
            <a:ln w="9525">
              <a:solidFill>
                <a:schemeClr val="tx1"/>
              </a:solidFill>
              <a:prstDash val="dash"/>
              <a:round/>
              <a:headEnd/>
              <a:tailEnd/>
            </a:ln>
          </p:spPr>
          <p:txBody>
            <a:bodyPr anchor="ctr"/>
            <a:lstStyle/>
            <a:p>
              <a:pPr>
                <a:defRPr/>
              </a:pPr>
              <a:endParaRPr lang="en-AU" sz="1600">
                <a:solidFill>
                  <a:schemeClr val="accent4">
                    <a:lumMod val="10000"/>
                  </a:schemeClr>
                </a:solidFill>
                <a:latin typeface="Arial Narrow" pitchFamily="34" charset="0"/>
              </a:endParaRPr>
            </a:p>
          </p:txBody>
        </p:sp>
        <p:sp>
          <p:nvSpPr>
            <p:cNvPr id="57" name="AutoShape 18"/>
            <p:cNvSpPr>
              <a:spLocks noChangeArrowheads="1"/>
            </p:cNvSpPr>
            <p:nvPr/>
          </p:nvSpPr>
          <p:spPr bwMode="auto">
            <a:xfrm>
              <a:off x="3215" y="2433"/>
              <a:ext cx="822" cy="660"/>
            </a:xfrm>
            <a:prstGeom prst="can">
              <a:avLst>
                <a:gd name="adj" fmla="val 25000"/>
              </a:avLst>
            </a:prstGeom>
            <a:grpFill/>
            <a:ln w="12700">
              <a:solidFill>
                <a:srgbClr val="000000"/>
              </a:solidFill>
              <a:prstDash val="dash"/>
              <a:round/>
              <a:headEnd/>
              <a:tailEnd/>
            </a:ln>
          </p:spPr>
          <p:txBody>
            <a:bodyPr anchor="ctr"/>
            <a:lstStyle/>
            <a:p>
              <a:pPr algn="ctr">
                <a:defRPr/>
              </a:pPr>
              <a:r>
                <a:rPr lang="en-AU" sz="2400" dirty="0">
                  <a:solidFill>
                    <a:schemeClr val="accent4">
                      <a:lumMod val="10000"/>
                    </a:schemeClr>
                  </a:solidFill>
                  <a:latin typeface="Arial Narrow" pitchFamily="34" charset="0"/>
                </a:rPr>
                <a:t>?</a:t>
              </a:r>
            </a:p>
          </p:txBody>
        </p:sp>
      </p:grpSp>
      <p:grpSp>
        <p:nvGrpSpPr>
          <p:cNvPr id="6" name="Group 69"/>
          <p:cNvGrpSpPr>
            <a:grpSpLocks/>
          </p:cNvGrpSpPr>
          <p:nvPr/>
        </p:nvGrpSpPr>
        <p:grpSpPr bwMode="auto">
          <a:xfrm>
            <a:off x="1500188" y="1768475"/>
            <a:ext cx="4924425" cy="3640138"/>
            <a:chOff x="1500166" y="1769174"/>
            <a:chExt cx="4924924" cy="3639946"/>
          </a:xfrm>
        </p:grpSpPr>
        <p:grpSp>
          <p:nvGrpSpPr>
            <p:cNvPr id="7" name="Group 13"/>
            <p:cNvGrpSpPr>
              <a:grpSpLocks/>
            </p:cNvGrpSpPr>
            <p:nvPr/>
          </p:nvGrpSpPr>
          <p:grpSpPr bwMode="auto">
            <a:xfrm>
              <a:off x="4420422" y="1769174"/>
              <a:ext cx="1345840" cy="1037195"/>
              <a:chOff x="3215" y="2433"/>
              <a:chExt cx="1069" cy="660"/>
            </a:xfrm>
            <a:scene3d>
              <a:camera prst="isometricOffAxis1Right"/>
              <a:lightRig rig="threePt" dir="t"/>
            </a:scene3d>
          </p:grpSpPr>
          <p:sp>
            <p:nvSpPr>
              <p:cNvPr id="1038" name="Oval 14"/>
              <p:cNvSpPr>
                <a:spLocks noChangeArrowheads="1"/>
              </p:cNvSpPr>
              <p:nvPr/>
            </p:nvSpPr>
            <p:spPr bwMode="auto">
              <a:xfrm>
                <a:off x="3278" y="2841"/>
                <a:ext cx="1006" cy="223"/>
              </a:xfrm>
              <a:prstGeom prst="ellipse">
                <a:avLst/>
              </a:prstGeom>
              <a:solidFill>
                <a:srgbClr val="000000">
                  <a:alpha val="55000"/>
                </a:srgbClr>
              </a:solidFill>
              <a:ln w="9525">
                <a:noFill/>
                <a:round/>
                <a:headEnd/>
                <a:tailEnd/>
              </a:ln>
            </p:spPr>
            <p:txBody>
              <a:bodyPr anchor="ctr"/>
              <a:lstStyle/>
              <a:p>
                <a:pPr>
                  <a:defRPr/>
                </a:pPr>
                <a:endParaRPr lang="en-AU" sz="1600">
                  <a:solidFill>
                    <a:schemeClr val="accent4">
                      <a:lumMod val="10000"/>
                    </a:schemeClr>
                  </a:solidFill>
                  <a:latin typeface="Arial Narrow" pitchFamily="34" charset="0"/>
                </a:endParaRPr>
              </a:p>
            </p:txBody>
          </p:sp>
          <p:sp>
            <p:nvSpPr>
              <p:cNvPr id="1039" name="AutoShape 15"/>
              <p:cNvSpPr>
                <a:spLocks noChangeArrowheads="1"/>
              </p:cNvSpPr>
              <p:nvPr/>
            </p:nvSpPr>
            <p:spPr bwMode="auto">
              <a:xfrm>
                <a:off x="3215" y="2433"/>
                <a:ext cx="822" cy="660"/>
              </a:xfrm>
              <a:prstGeom prst="can">
                <a:avLst>
                  <a:gd name="adj" fmla="val 25000"/>
                </a:avLst>
              </a:prstGeom>
              <a:gradFill rotWithShape="1">
                <a:gsLst>
                  <a:gs pos="0">
                    <a:srgbClr val="0033CC"/>
                  </a:gs>
                  <a:gs pos="50000">
                    <a:srgbClr val="CCCCFF"/>
                  </a:gs>
                  <a:gs pos="100000">
                    <a:srgbClr val="0033CC"/>
                  </a:gs>
                </a:gsLst>
                <a:lin ang="0" scaled="1"/>
              </a:gradFill>
              <a:ln w="12700">
                <a:solidFill>
                  <a:srgbClr val="000000"/>
                </a:solidFill>
                <a:round/>
                <a:headEnd/>
                <a:tailEnd/>
              </a:ln>
            </p:spPr>
            <p:txBody>
              <a:bodyPr anchor="ctr"/>
              <a:lstStyle/>
              <a:p>
                <a:pPr algn="ctr">
                  <a:defRPr/>
                </a:pPr>
                <a:r>
                  <a:rPr lang="en-AU" sz="1600" dirty="0">
                    <a:solidFill>
                      <a:schemeClr val="accent4">
                        <a:lumMod val="10000"/>
                      </a:schemeClr>
                    </a:solidFill>
                    <a:latin typeface="Arial Narrow" pitchFamily="34" charset="0"/>
                  </a:rPr>
                  <a:t>Inland ENC</a:t>
                </a:r>
              </a:p>
            </p:txBody>
          </p:sp>
        </p:grpSp>
        <p:grpSp>
          <p:nvGrpSpPr>
            <p:cNvPr id="8" name="Group 19"/>
            <p:cNvGrpSpPr>
              <a:grpSpLocks/>
            </p:cNvGrpSpPr>
            <p:nvPr/>
          </p:nvGrpSpPr>
          <p:grpSpPr bwMode="auto">
            <a:xfrm>
              <a:off x="1500166" y="3471059"/>
              <a:ext cx="1345058" cy="1089349"/>
              <a:chOff x="3215" y="2433"/>
              <a:chExt cx="1069" cy="660"/>
            </a:xfrm>
            <a:scene3d>
              <a:camera prst="isometricOffAxis1Right"/>
              <a:lightRig rig="threePt" dir="t"/>
            </a:scene3d>
          </p:grpSpPr>
          <p:sp>
            <p:nvSpPr>
              <p:cNvPr id="1044" name="Oval 20"/>
              <p:cNvSpPr>
                <a:spLocks noChangeArrowheads="1"/>
              </p:cNvSpPr>
              <p:nvPr/>
            </p:nvSpPr>
            <p:spPr bwMode="auto">
              <a:xfrm>
                <a:off x="3278" y="2841"/>
                <a:ext cx="1006" cy="223"/>
              </a:xfrm>
              <a:prstGeom prst="ellipse">
                <a:avLst/>
              </a:prstGeom>
              <a:solidFill>
                <a:srgbClr val="000000">
                  <a:alpha val="55000"/>
                </a:srgbClr>
              </a:solidFill>
              <a:ln w="9525">
                <a:noFill/>
                <a:round/>
                <a:headEnd/>
                <a:tailEnd/>
              </a:ln>
            </p:spPr>
            <p:txBody>
              <a:bodyPr anchor="ctr"/>
              <a:lstStyle/>
              <a:p>
                <a:pPr>
                  <a:defRPr/>
                </a:pPr>
                <a:endParaRPr lang="en-AU" sz="1600">
                  <a:solidFill>
                    <a:schemeClr val="accent4">
                      <a:lumMod val="10000"/>
                    </a:schemeClr>
                  </a:solidFill>
                  <a:latin typeface="Arial Narrow" pitchFamily="34" charset="0"/>
                </a:endParaRPr>
              </a:p>
            </p:txBody>
          </p:sp>
          <p:sp>
            <p:nvSpPr>
              <p:cNvPr id="1045" name="AutoShape 21"/>
              <p:cNvSpPr>
                <a:spLocks noChangeArrowheads="1"/>
              </p:cNvSpPr>
              <p:nvPr/>
            </p:nvSpPr>
            <p:spPr bwMode="auto">
              <a:xfrm>
                <a:off x="3215" y="2433"/>
                <a:ext cx="822" cy="660"/>
              </a:xfrm>
              <a:prstGeom prst="can">
                <a:avLst>
                  <a:gd name="adj" fmla="val 25000"/>
                </a:avLst>
              </a:prstGeom>
              <a:gradFill rotWithShape="1">
                <a:gsLst>
                  <a:gs pos="0">
                    <a:srgbClr val="0033CC"/>
                  </a:gs>
                  <a:gs pos="50000">
                    <a:srgbClr val="CCCCFF"/>
                  </a:gs>
                  <a:gs pos="100000">
                    <a:srgbClr val="0033CC"/>
                  </a:gs>
                </a:gsLst>
                <a:lin ang="0" scaled="1"/>
              </a:gradFill>
              <a:ln w="12700">
                <a:solidFill>
                  <a:srgbClr val="000000"/>
                </a:solidFill>
                <a:round/>
                <a:headEnd/>
                <a:tailEnd/>
              </a:ln>
            </p:spPr>
            <p:txBody>
              <a:bodyPr anchor="ctr"/>
              <a:lstStyle/>
              <a:p>
                <a:pPr algn="ctr">
                  <a:defRPr/>
                </a:pPr>
                <a:r>
                  <a:rPr lang="en-AU" sz="1600" dirty="0">
                    <a:solidFill>
                      <a:schemeClr val="accent4">
                        <a:lumMod val="10000"/>
                      </a:schemeClr>
                    </a:solidFill>
                    <a:latin typeface="Arial Narrow" pitchFamily="34" charset="0"/>
                  </a:rPr>
                  <a:t>3D &amp; temporal</a:t>
                </a:r>
              </a:p>
            </p:txBody>
          </p:sp>
        </p:grpSp>
        <p:grpSp>
          <p:nvGrpSpPr>
            <p:cNvPr id="9" name="Group 34"/>
            <p:cNvGrpSpPr>
              <a:grpSpLocks/>
            </p:cNvGrpSpPr>
            <p:nvPr/>
          </p:nvGrpSpPr>
          <p:grpSpPr bwMode="auto">
            <a:xfrm>
              <a:off x="2500298" y="4256877"/>
              <a:ext cx="1345840" cy="1152243"/>
              <a:chOff x="807" y="1739"/>
              <a:chExt cx="792" cy="552"/>
            </a:xfrm>
            <a:scene3d>
              <a:camera prst="isometricOffAxis1Right"/>
              <a:lightRig rig="threePt" dir="t"/>
            </a:scene3d>
          </p:grpSpPr>
          <p:grpSp>
            <p:nvGrpSpPr>
              <p:cNvPr id="10" name="Group 35"/>
              <p:cNvGrpSpPr>
                <a:grpSpLocks/>
              </p:cNvGrpSpPr>
              <p:nvPr/>
            </p:nvGrpSpPr>
            <p:grpSpPr bwMode="auto">
              <a:xfrm>
                <a:off x="807" y="1739"/>
                <a:ext cx="792" cy="552"/>
                <a:chOff x="3215" y="2433"/>
                <a:chExt cx="1069" cy="660"/>
              </a:xfrm>
            </p:grpSpPr>
            <p:sp>
              <p:nvSpPr>
                <p:cNvPr id="1060" name="Oval 36"/>
                <p:cNvSpPr>
                  <a:spLocks noChangeArrowheads="1"/>
                </p:cNvSpPr>
                <p:nvPr/>
              </p:nvSpPr>
              <p:spPr bwMode="auto">
                <a:xfrm>
                  <a:off x="3278" y="2841"/>
                  <a:ext cx="1006" cy="223"/>
                </a:xfrm>
                <a:prstGeom prst="ellipse">
                  <a:avLst/>
                </a:prstGeom>
                <a:solidFill>
                  <a:srgbClr val="000000">
                    <a:alpha val="55000"/>
                  </a:srgbClr>
                </a:solidFill>
                <a:ln w="9525">
                  <a:noFill/>
                  <a:round/>
                  <a:headEnd/>
                  <a:tailEnd/>
                </a:ln>
              </p:spPr>
              <p:txBody>
                <a:bodyPr anchor="ctr"/>
                <a:lstStyle/>
                <a:p>
                  <a:pPr>
                    <a:defRPr/>
                  </a:pPr>
                  <a:endParaRPr lang="en-AU" sz="1600">
                    <a:solidFill>
                      <a:schemeClr val="accent4">
                        <a:lumMod val="10000"/>
                      </a:schemeClr>
                    </a:solidFill>
                    <a:latin typeface="Arial Narrow" pitchFamily="34" charset="0"/>
                  </a:endParaRPr>
                </a:p>
              </p:txBody>
            </p:sp>
            <p:sp>
              <p:nvSpPr>
                <p:cNvPr id="1061" name="AutoShape 37"/>
                <p:cNvSpPr>
                  <a:spLocks noChangeArrowheads="1"/>
                </p:cNvSpPr>
                <p:nvPr/>
              </p:nvSpPr>
              <p:spPr bwMode="auto">
                <a:xfrm>
                  <a:off x="3215" y="2433"/>
                  <a:ext cx="822" cy="660"/>
                </a:xfrm>
                <a:prstGeom prst="can">
                  <a:avLst>
                    <a:gd name="adj" fmla="val 25000"/>
                  </a:avLst>
                </a:prstGeom>
                <a:gradFill rotWithShape="1">
                  <a:gsLst>
                    <a:gs pos="0">
                      <a:srgbClr val="0033CC"/>
                    </a:gs>
                    <a:gs pos="50000">
                      <a:srgbClr val="CCCCFF"/>
                    </a:gs>
                    <a:gs pos="100000">
                      <a:srgbClr val="0033CC"/>
                    </a:gs>
                  </a:gsLst>
                  <a:lin ang="0" scaled="1"/>
                </a:gradFill>
                <a:ln w="12700">
                  <a:solidFill>
                    <a:srgbClr val="000000"/>
                  </a:solidFill>
                  <a:round/>
                  <a:headEnd/>
                  <a:tailEnd/>
                </a:ln>
              </p:spPr>
              <p:txBody>
                <a:bodyPr anchor="ctr"/>
                <a:lstStyle/>
                <a:p>
                  <a:pPr>
                    <a:defRPr/>
                  </a:pPr>
                  <a:endParaRPr lang="en-AU" sz="1600">
                    <a:solidFill>
                      <a:schemeClr val="accent4">
                        <a:lumMod val="10000"/>
                      </a:schemeClr>
                    </a:solidFill>
                    <a:latin typeface="Arial Narrow" pitchFamily="34" charset="0"/>
                  </a:endParaRPr>
                </a:p>
              </p:txBody>
            </p:sp>
          </p:grpSp>
          <p:sp>
            <p:nvSpPr>
              <p:cNvPr id="1062" name="Rectangle 38"/>
              <p:cNvSpPr>
                <a:spLocks noChangeArrowheads="1"/>
              </p:cNvSpPr>
              <p:nvPr/>
            </p:nvSpPr>
            <p:spPr bwMode="auto">
              <a:xfrm>
                <a:off x="947" y="1987"/>
                <a:ext cx="277" cy="154"/>
              </a:xfrm>
              <a:prstGeom prst="rect">
                <a:avLst/>
              </a:prstGeom>
              <a:noFill/>
              <a:ln w="9525">
                <a:noFill/>
                <a:miter lim="800000"/>
                <a:headEnd/>
                <a:tailEnd/>
              </a:ln>
              <a:effectLst>
                <a:outerShdw dist="28398" dir="1593903" algn="ctr" rotWithShape="0">
                  <a:srgbClr val="000000"/>
                </a:outerShdw>
              </a:effectLst>
            </p:spPr>
            <p:txBody>
              <a:bodyPr lIns="0" tIns="0" rIns="0" bIns="0"/>
              <a:lstStyle/>
              <a:p>
                <a:pPr algn="ctr">
                  <a:spcAft>
                    <a:spcPts val="1000"/>
                  </a:spcAft>
                  <a:defRPr/>
                </a:pPr>
                <a:r>
                  <a:rPr lang="en-AU" sz="1600" dirty="0">
                    <a:solidFill>
                      <a:schemeClr val="accent4">
                        <a:lumMod val="10000"/>
                      </a:schemeClr>
                    </a:solidFill>
                    <a:latin typeface="Arial Narrow" pitchFamily="34" charset="0"/>
                  </a:rPr>
                  <a:t>AML</a:t>
                </a:r>
                <a:endParaRPr lang="en-US" sz="1600" dirty="0">
                  <a:solidFill>
                    <a:schemeClr val="accent4">
                      <a:lumMod val="10000"/>
                    </a:schemeClr>
                  </a:solidFill>
                  <a:latin typeface="Arial Narrow" pitchFamily="34" charset="0"/>
                </a:endParaRPr>
              </a:p>
            </p:txBody>
          </p:sp>
        </p:grpSp>
        <p:grpSp>
          <p:nvGrpSpPr>
            <p:cNvPr id="11" name="Group 13"/>
            <p:cNvGrpSpPr>
              <a:grpSpLocks/>
            </p:cNvGrpSpPr>
            <p:nvPr/>
          </p:nvGrpSpPr>
          <p:grpSpPr bwMode="auto">
            <a:xfrm>
              <a:off x="2035857" y="2375551"/>
              <a:ext cx="1345840" cy="1037195"/>
              <a:chOff x="3215" y="2433"/>
              <a:chExt cx="1069" cy="660"/>
            </a:xfrm>
            <a:scene3d>
              <a:camera prst="isometricOffAxis1Right"/>
              <a:lightRig rig="threePt" dir="t"/>
            </a:scene3d>
          </p:grpSpPr>
          <p:sp>
            <p:nvSpPr>
              <p:cNvPr id="45" name="Oval 14"/>
              <p:cNvSpPr>
                <a:spLocks noChangeArrowheads="1"/>
              </p:cNvSpPr>
              <p:nvPr/>
            </p:nvSpPr>
            <p:spPr bwMode="auto">
              <a:xfrm>
                <a:off x="3278" y="2841"/>
                <a:ext cx="1006" cy="223"/>
              </a:xfrm>
              <a:prstGeom prst="ellipse">
                <a:avLst/>
              </a:prstGeom>
              <a:solidFill>
                <a:srgbClr val="000000">
                  <a:alpha val="55000"/>
                </a:srgbClr>
              </a:solidFill>
              <a:ln w="9525">
                <a:noFill/>
                <a:round/>
                <a:headEnd/>
                <a:tailEnd/>
              </a:ln>
            </p:spPr>
            <p:txBody>
              <a:bodyPr anchor="ctr"/>
              <a:lstStyle/>
              <a:p>
                <a:pPr>
                  <a:defRPr/>
                </a:pPr>
                <a:endParaRPr lang="en-AU" sz="1600">
                  <a:solidFill>
                    <a:schemeClr val="accent4">
                      <a:lumMod val="10000"/>
                    </a:schemeClr>
                  </a:solidFill>
                  <a:latin typeface="Arial Narrow" pitchFamily="34" charset="0"/>
                </a:endParaRPr>
              </a:p>
            </p:txBody>
          </p:sp>
          <p:sp>
            <p:nvSpPr>
              <p:cNvPr id="46" name="AutoShape 15"/>
              <p:cNvSpPr>
                <a:spLocks noChangeArrowheads="1"/>
              </p:cNvSpPr>
              <p:nvPr/>
            </p:nvSpPr>
            <p:spPr bwMode="auto">
              <a:xfrm>
                <a:off x="3215" y="2433"/>
                <a:ext cx="822" cy="660"/>
              </a:xfrm>
              <a:prstGeom prst="can">
                <a:avLst>
                  <a:gd name="adj" fmla="val 25000"/>
                </a:avLst>
              </a:prstGeom>
              <a:gradFill rotWithShape="1">
                <a:gsLst>
                  <a:gs pos="0">
                    <a:srgbClr val="0033CC"/>
                  </a:gs>
                  <a:gs pos="50000">
                    <a:srgbClr val="CCCCFF"/>
                  </a:gs>
                  <a:gs pos="100000">
                    <a:srgbClr val="0033CC"/>
                  </a:gs>
                </a:gsLst>
                <a:lin ang="0" scaled="1"/>
              </a:gradFill>
              <a:ln w="12700">
                <a:solidFill>
                  <a:srgbClr val="000000"/>
                </a:solidFill>
                <a:round/>
                <a:headEnd/>
                <a:tailEnd/>
              </a:ln>
            </p:spPr>
            <p:txBody>
              <a:bodyPr anchor="ctr"/>
              <a:lstStyle/>
              <a:p>
                <a:pPr algn="ctr">
                  <a:defRPr/>
                </a:pPr>
                <a:r>
                  <a:rPr lang="en-AU" sz="1600" dirty="0">
                    <a:solidFill>
                      <a:schemeClr val="accent4">
                        <a:lumMod val="10000"/>
                      </a:schemeClr>
                    </a:solidFill>
                    <a:latin typeface="Arial Narrow" pitchFamily="34" charset="0"/>
                  </a:rPr>
                  <a:t>Sea ice</a:t>
                </a:r>
              </a:p>
            </p:txBody>
          </p:sp>
        </p:grpSp>
        <p:grpSp>
          <p:nvGrpSpPr>
            <p:cNvPr id="12" name="Group 13"/>
            <p:cNvGrpSpPr>
              <a:grpSpLocks/>
            </p:cNvGrpSpPr>
            <p:nvPr/>
          </p:nvGrpSpPr>
          <p:grpSpPr bwMode="auto">
            <a:xfrm>
              <a:off x="3214678" y="1899423"/>
              <a:ext cx="1345840" cy="1037195"/>
              <a:chOff x="3215" y="2433"/>
              <a:chExt cx="1069" cy="660"/>
            </a:xfrm>
            <a:scene3d>
              <a:camera prst="isometricOffAxis1Right"/>
              <a:lightRig rig="threePt" dir="t"/>
            </a:scene3d>
          </p:grpSpPr>
          <p:sp>
            <p:nvSpPr>
              <p:cNvPr id="48" name="Oval 14"/>
              <p:cNvSpPr>
                <a:spLocks noChangeArrowheads="1"/>
              </p:cNvSpPr>
              <p:nvPr/>
            </p:nvSpPr>
            <p:spPr bwMode="auto">
              <a:xfrm>
                <a:off x="3278" y="2841"/>
                <a:ext cx="1006" cy="223"/>
              </a:xfrm>
              <a:prstGeom prst="ellipse">
                <a:avLst/>
              </a:prstGeom>
              <a:solidFill>
                <a:srgbClr val="000000">
                  <a:alpha val="55000"/>
                </a:srgbClr>
              </a:solidFill>
              <a:ln w="9525">
                <a:noFill/>
                <a:round/>
                <a:headEnd/>
                <a:tailEnd/>
              </a:ln>
            </p:spPr>
            <p:txBody>
              <a:bodyPr anchor="ctr"/>
              <a:lstStyle/>
              <a:p>
                <a:pPr>
                  <a:defRPr/>
                </a:pPr>
                <a:endParaRPr lang="en-AU" sz="1600">
                  <a:solidFill>
                    <a:schemeClr val="accent4">
                      <a:lumMod val="10000"/>
                    </a:schemeClr>
                  </a:solidFill>
                  <a:latin typeface="Arial Narrow" pitchFamily="34" charset="0"/>
                </a:endParaRPr>
              </a:p>
            </p:txBody>
          </p:sp>
          <p:sp>
            <p:nvSpPr>
              <p:cNvPr id="49" name="AutoShape 15"/>
              <p:cNvSpPr>
                <a:spLocks noChangeArrowheads="1"/>
              </p:cNvSpPr>
              <p:nvPr/>
            </p:nvSpPr>
            <p:spPr bwMode="auto">
              <a:xfrm>
                <a:off x="3215" y="2433"/>
                <a:ext cx="822" cy="660"/>
              </a:xfrm>
              <a:prstGeom prst="can">
                <a:avLst>
                  <a:gd name="adj" fmla="val 25000"/>
                </a:avLst>
              </a:prstGeom>
              <a:gradFill rotWithShape="1">
                <a:gsLst>
                  <a:gs pos="0">
                    <a:srgbClr val="0033CC"/>
                  </a:gs>
                  <a:gs pos="50000">
                    <a:srgbClr val="CCCCFF"/>
                  </a:gs>
                  <a:gs pos="100000">
                    <a:srgbClr val="0033CC"/>
                  </a:gs>
                </a:gsLst>
                <a:lin ang="0" scaled="1"/>
              </a:gradFill>
              <a:ln w="12700">
                <a:solidFill>
                  <a:srgbClr val="000000"/>
                </a:solidFill>
                <a:round/>
                <a:headEnd/>
                <a:tailEnd/>
              </a:ln>
            </p:spPr>
            <p:txBody>
              <a:bodyPr anchor="ctr"/>
              <a:lstStyle/>
              <a:p>
                <a:pPr algn="ctr">
                  <a:defRPr/>
                </a:pPr>
                <a:r>
                  <a:rPr lang="en-AU" sz="1600" dirty="0">
                    <a:solidFill>
                      <a:schemeClr val="accent4">
                        <a:lumMod val="10000"/>
                      </a:schemeClr>
                    </a:solidFill>
                    <a:latin typeface="Arial Narrow" pitchFamily="34" charset="0"/>
                  </a:rPr>
                  <a:t>UNCLOS boundaries</a:t>
                </a:r>
              </a:p>
            </p:txBody>
          </p:sp>
        </p:grpSp>
        <p:grpSp>
          <p:nvGrpSpPr>
            <p:cNvPr id="13" name="Group 7"/>
            <p:cNvGrpSpPr>
              <a:grpSpLocks/>
            </p:cNvGrpSpPr>
            <p:nvPr/>
          </p:nvGrpSpPr>
          <p:grpSpPr bwMode="auto">
            <a:xfrm>
              <a:off x="4013773" y="2487229"/>
              <a:ext cx="1345840" cy="1092104"/>
              <a:chOff x="3215" y="2433"/>
              <a:chExt cx="1069" cy="660"/>
            </a:xfrm>
            <a:scene3d>
              <a:camera prst="isometricOffAxis1Right"/>
              <a:lightRig rig="threePt" dir="t"/>
            </a:scene3d>
          </p:grpSpPr>
          <p:sp>
            <p:nvSpPr>
              <p:cNvPr id="1032" name="Oval 8"/>
              <p:cNvSpPr>
                <a:spLocks noChangeArrowheads="1"/>
              </p:cNvSpPr>
              <p:nvPr/>
            </p:nvSpPr>
            <p:spPr bwMode="auto">
              <a:xfrm>
                <a:off x="3278" y="2841"/>
                <a:ext cx="1006" cy="223"/>
              </a:xfrm>
              <a:prstGeom prst="ellipse">
                <a:avLst/>
              </a:prstGeom>
              <a:solidFill>
                <a:srgbClr val="000000">
                  <a:alpha val="55000"/>
                </a:srgbClr>
              </a:solidFill>
              <a:ln w="9525">
                <a:noFill/>
                <a:round/>
                <a:headEnd/>
                <a:tailEnd/>
              </a:ln>
            </p:spPr>
            <p:txBody>
              <a:bodyPr anchor="ctr"/>
              <a:lstStyle/>
              <a:p>
                <a:pPr>
                  <a:defRPr/>
                </a:pPr>
                <a:endParaRPr lang="en-AU" sz="1600">
                  <a:solidFill>
                    <a:schemeClr val="accent4">
                      <a:lumMod val="10000"/>
                    </a:schemeClr>
                  </a:solidFill>
                  <a:latin typeface="Arial Narrow" pitchFamily="34" charset="0"/>
                </a:endParaRPr>
              </a:p>
            </p:txBody>
          </p:sp>
          <p:sp>
            <p:nvSpPr>
              <p:cNvPr id="1033" name="AutoShape 9"/>
              <p:cNvSpPr>
                <a:spLocks noChangeArrowheads="1"/>
              </p:cNvSpPr>
              <p:nvPr/>
            </p:nvSpPr>
            <p:spPr bwMode="auto">
              <a:xfrm>
                <a:off x="3215" y="2433"/>
                <a:ext cx="822" cy="660"/>
              </a:xfrm>
              <a:prstGeom prst="can">
                <a:avLst>
                  <a:gd name="adj" fmla="val 25000"/>
                </a:avLst>
              </a:prstGeom>
              <a:gradFill rotWithShape="1">
                <a:gsLst>
                  <a:gs pos="0">
                    <a:srgbClr val="0033CC"/>
                  </a:gs>
                  <a:gs pos="50000">
                    <a:srgbClr val="CCCCFF"/>
                  </a:gs>
                  <a:gs pos="100000">
                    <a:srgbClr val="0033CC"/>
                  </a:gs>
                </a:gsLst>
                <a:lin ang="0" scaled="1"/>
              </a:gradFill>
              <a:ln w="12700">
                <a:solidFill>
                  <a:srgbClr val="000000"/>
                </a:solidFill>
                <a:round/>
                <a:headEnd/>
                <a:tailEnd/>
              </a:ln>
            </p:spPr>
            <p:txBody>
              <a:bodyPr anchor="ctr"/>
              <a:lstStyle/>
              <a:p>
                <a:pPr algn="ctr">
                  <a:defRPr/>
                </a:pPr>
                <a:r>
                  <a:rPr lang="en-AU" sz="1600" dirty="0">
                    <a:solidFill>
                      <a:schemeClr val="accent4">
                        <a:lumMod val="10000"/>
                      </a:schemeClr>
                    </a:solidFill>
                    <a:latin typeface="Arial Narrow" pitchFamily="34" charset="0"/>
                  </a:rPr>
                  <a:t>MIO</a:t>
                </a:r>
              </a:p>
            </p:txBody>
          </p:sp>
        </p:grpSp>
        <p:grpSp>
          <p:nvGrpSpPr>
            <p:cNvPr id="14" name="Group 10"/>
            <p:cNvGrpSpPr>
              <a:grpSpLocks/>
            </p:cNvGrpSpPr>
            <p:nvPr/>
          </p:nvGrpSpPr>
          <p:grpSpPr bwMode="auto">
            <a:xfrm>
              <a:off x="2699807" y="3086904"/>
              <a:ext cx="1273340" cy="1072037"/>
              <a:chOff x="3272" y="2433"/>
              <a:chExt cx="1012" cy="660"/>
            </a:xfrm>
            <a:scene3d>
              <a:camera prst="isometricOffAxis1Right"/>
              <a:lightRig rig="threePt" dir="t"/>
            </a:scene3d>
          </p:grpSpPr>
          <p:sp>
            <p:nvSpPr>
              <p:cNvPr id="1035" name="Oval 11"/>
              <p:cNvSpPr>
                <a:spLocks noChangeArrowheads="1"/>
              </p:cNvSpPr>
              <p:nvPr/>
            </p:nvSpPr>
            <p:spPr bwMode="auto">
              <a:xfrm>
                <a:off x="3278" y="2841"/>
                <a:ext cx="1006" cy="223"/>
              </a:xfrm>
              <a:prstGeom prst="ellipse">
                <a:avLst/>
              </a:prstGeom>
              <a:solidFill>
                <a:srgbClr val="000000">
                  <a:alpha val="55000"/>
                </a:srgbClr>
              </a:solidFill>
              <a:ln w="9525">
                <a:noFill/>
                <a:round/>
                <a:headEnd/>
                <a:tailEnd/>
              </a:ln>
            </p:spPr>
            <p:txBody>
              <a:bodyPr anchor="ctr"/>
              <a:lstStyle/>
              <a:p>
                <a:pPr>
                  <a:defRPr/>
                </a:pPr>
                <a:endParaRPr lang="en-AU" sz="1600">
                  <a:solidFill>
                    <a:schemeClr val="accent4">
                      <a:lumMod val="10000"/>
                    </a:schemeClr>
                  </a:solidFill>
                  <a:latin typeface="Arial Narrow" pitchFamily="34" charset="0"/>
                </a:endParaRPr>
              </a:p>
            </p:txBody>
          </p:sp>
          <p:sp>
            <p:nvSpPr>
              <p:cNvPr id="1036" name="AutoShape 12"/>
              <p:cNvSpPr>
                <a:spLocks noChangeArrowheads="1"/>
              </p:cNvSpPr>
              <p:nvPr/>
            </p:nvSpPr>
            <p:spPr bwMode="auto">
              <a:xfrm>
                <a:off x="3272" y="2433"/>
                <a:ext cx="822" cy="660"/>
              </a:xfrm>
              <a:prstGeom prst="can">
                <a:avLst>
                  <a:gd name="adj" fmla="val 25000"/>
                </a:avLst>
              </a:prstGeom>
              <a:gradFill rotWithShape="1">
                <a:gsLst>
                  <a:gs pos="0">
                    <a:srgbClr val="0033CC"/>
                  </a:gs>
                  <a:gs pos="50000">
                    <a:srgbClr val="CCCCFF"/>
                  </a:gs>
                  <a:gs pos="100000">
                    <a:srgbClr val="0033CC"/>
                  </a:gs>
                </a:gsLst>
                <a:lin ang="0" scaled="1"/>
              </a:gradFill>
              <a:ln w="12700">
                <a:solidFill>
                  <a:srgbClr val="000000"/>
                </a:solidFill>
                <a:round/>
                <a:headEnd/>
                <a:tailEnd/>
              </a:ln>
            </p:spPr>
            <p:txBody>
              <a:bodyPr anchor="ctr"/>
              <a:lstStyle/>
              <a:p>
                <a:pPr algn="ctr">
                  <a:defRPr/>
                </a:pPr>
                <a:r>
                  <a:rPr lang="en-AU" sz="1600" dirty="0">
                    <a:solidFill>
                      <a:schemeClr val="accent4">
                        <a:lumMod val="10000"/>
                      </a:schemeClr>
                    </a:solidFill>
                    <a:latin typeface="Arial Narrow" pitchFamily="34" charset="0"/>
                  </a:rPr>
                  <a:t>High density bathymetry</a:t>
                </a:r>
              </a:p>
            </p:txBody>
          </p:sp>
        </p:grpSp>
        <p:grpSp>
          <p:nvGrpSpPr>
            <p:cNvPr id="15" name="Group 25"/>
            <p:cNvGrpSpPr>
              <a:grpSpLocks/>
            </p:cNvGrpSpPr>
            <p:nvPr/>
          </p:nvGrpSpPr>
          <p:grpSpPr bwMode="auto">
            <a:xfrm>
              <a:off x="3812748" y="3282725"/>
              <a:ext cx="1286667" cy="1080041"/>
              <a:chOff x="3262" y="2411"/>
              <a:chExt cx="1022" cy="660"/>
            </a:xfrm>
            <a:scene3d>
              <a:camera prst="isometricOffAxis1Right"/>
              <a:lightRig rig="threePt" dir="t"/>
            </a:scene3d>
          </p:grpSpPr>
          <p:sp>
            <p:nvSpPr>
              <p:cNvPr id="1050" name="Oval 26"/>
              <p:cNvSpPr>
                <a:spLocks noChangeArrowheads="1"/>
              </p:cNvSpPr>
              <p:nvPr/>
            </p:nvSpPr>
            <p:spPr bwMode="auto">
              <a:xfrm>
                <a:off x="3278" y="2841"/>
                <a:ext cx="1006" cy="223"/>
              </a:xfrm>
              <a:prstGeom prst="ellipse">
                <a:avLst/>
              </a:prstGeom>
              <a:solidFill>
                <a:srgbClr val="000000">
                  <a:alpha val="55000"/>
                </a:srgbClr>
              </a:solidFill>
              <a:ln w="9525">
                <a:noFill/>
                <a:round/>
                <a:headEnd/>
                <a:tailEnd/>
              </a:ln>
            </p:spPr>
            <p:txBody>
              <a:bodyPr anchor="ctr"/>
              <a:lstStyle/>
              <a:p>
                <a:pPr>
                  <a:defRPr/>
                </a:pPr>
                <a:endParaRPr lang="en-AU" sz="1600">
                  <a:solidFill>
                    <a:schemeClr val="accent4">
                      <a:lumMod val="10000"/>
                    </a:schemeClr>
                  </a:solidFill>
                  <a:latin typeface="Arial Narrow" pitchFamily="34" charset="0"/>
                </a:endParaRPr>
              </a:p>
            </p:txBody>
          </p:sp>
          <p:sp>
            <p:nvSpPr>
              <p:cNvPr id="1051" name="AutoShape 27"/>
              <p:cNvSpPr>
                <a:spLocks noChangeArrowheads="1"/>
              </p:cNvSpPr>
              <p:nvPr/>
            </p:nvSpPr>
            <p:spPr bwMode="auto">
              <a:xfrm>
                <a:off x="3262" y="2411"/>
                <a:ext cx="822" cy="660"/>
              </a:xfrm>
              <a:prstGeom prst="can">
                <a:avLst>
                  <a:gd name="adj" fmla="val 25000"/>
                </a:avLst>
              </a:prstGeom>
              <a:gradFill rotWithShape="1">
                <a:gsLst>
                  <a:gs pos="0">
                    <a:srgbClr val="0033CC"/>
                  </a:gs>
                  <a:gs pos="50000">
                    <a:srgbClr val="CCCCFF"/>
                  </a:gs>
                  <a:gs pos="100000">
                    <a:srgbClr val="0033CC"/>
                  </a:gs>
                </a:gsLst>
                <a:lin ang="0" scaled="1"/>
              </a:gradFill>
              <a:ln w="12700">
                <a:solidFill>
                  <a:srgbClr val="000000"/>
                </a:solidFill>
                <a:round/>
                <a:headEnd/>
                <a:tailEnd/>
              </a:ln>
            </p:spPr>
            <p:txBody>
              <a:bodyPr anchor="ctr"/>
              <a:lstStyle/>
              <a:p>
                <a:pPr algn="ctr">
                  <a:defRPr/>
                </a:pPr>
                <a:r>
                  <a:rPr lang="en-AU" sz="1600" dirty="0">
                    <a:solidFill>
                      <a:schemeClr val="accent4">
                        <a:lumMod val="10000"/>
                      </a:schemeClr>
                    </a:solidFill>
                    <a:latin typeface="Arial Narrow" pitchFamily="34" charset="0"/>
                  </a:rPr>
                  <a:t>Gridded data</a:t>
                </a:r>
              </a:p>
            </p:txBody>
          </p:sp>
        </p:grpSp>
        <p:grpSp>
          <p:nvGrpSpPr>
            <p:cNvPr id="16" name="Group 16"/>
            <p:cNvGrpSpPr>
              <a:grpSpLocks/>
            </p:cNvGrpSpPr>
            <p:nvPr/>
          </p:nvGrpSpPr>
          <p:grpSpPr bwMode="auto">
            <a:xfrm>
              <a:off x="5079250" y="2969787"/>
              <a:ext cx="1345840" cy="1088226"/>
              <a:chOff x="3215" y="2433"/>
              <a:chExt cx="1069" cy="660"/>
            </a:xfrm>
            <a:scene3d>
              <a:camera prst="isometricOffAxis1Right"/>
              <a:lightRig rig="threePt" dir="t"/>
            </a:scene3d>
          </p:grpSpPr>
          <p:sp>
            <p:nvSpPr>
              <p:cNvPr id="1041" name="Oval 17"/>
              <p:cNvSpPr>
                <a:spLocks noChangeArrowheads="1"/>
              </p:cNvSpPr>
              <p:nvPr/>
            </p:nvSpPr>
            <p:spPr bwMode="auto">
              <a:xfrm>
                <a:off x="3278" y="2841"/>
                <a:ext cx="1006" cy="223"/>
              </a:xfrm>
              <a:prstGeom prst="ellipse">
                <a:avLst/>
              </a:prstGeom>
              <a:solidFill>
                <a:srgbClr val="000000">
                  <a:alpha val="55000"/>
                </a:srgbClr>
              </a:solidFill>
              <a:ln w="9525">
                <a:noFill/>
                <a:round/>
                <a:headEnd/>
                <a:tailEnd/>
              </a:ln>
            </p:spPr>
            <p:txBody>
              <a:bodyPr anchor="ctr"/>
              <a:lstStyle/>
              <a:p>
                <a:pPr>
                  <a:defRPr/>
                </a:pPr>
                <a:endParaRPr lang="en-AU" sz="1600">
                  <a:solidFill>
                    <a:schemeClr val="accent4">
                      <a:lumMod val="10000"/>
                    </a:schemeClr>
                  </a:solidFill>
                  <a:latin typeface="Arial Narrow" pitchFamily="34" charset="0"/>
                </a:endParaRPr>
              </a:p>
            </p:txBody>
          </p:sp>
          <p:sp>
            <p:nvSpPr>
              <p:cNvPr id="1042" name="AutoShape 18"/>
              <p:cNvSpPr>
                <a:spLocks noChangeArrowheads="1"/>
              </p:cNvSpPr>
              <p:nvPr/>
            </p:nvSpPr>
            <p:spPr bwMode="auto">
              <a:xfrm>
                <a:off x="3215" y="2433"/>
                <a:ext cx="822" cy="660"/>
              </a:xfrm>
              <a:prstGeom prst="can">
                <a:avLst>
                  <a:gd name="adj" fmla="val 25000"/>
                </a:avLst>
              </a:prstGeom>
              <a:gradFill rotWithShape="1">
                <a:gsLst>
                  <a:gs pos="0">
                    <a:srgbClr val="0033CC"/>
                  </a:gs>
                  <a:gs pos="50000">
                    <a:srgbClr val="CCCCFF"/>
                  </a:gs>
                  <a:gs pos="100000">
                    <a:srgbClr val="0033CC"/>
                  </a:gs>
                </a:gsLst>
                <a:lin ang="0" scaled="1"/>
              </a:gradFill>
              <a:ln w="12700">
                <a:solidFill>
                  <a:srgbClr val="000000"/>
                </a:solidFill>
                <a:round/>
                <a:headEnd/>
                <a:tailEnd/>
              </a:ln>
            </p:spPr>
            <p:txBody>
              <a:bodyPr anchor="ctr"/>
              <a:lstStyle/>
              <a:p>
                <a:pPr algn="ctr">
                  <a:defRPr/>
                </a:pPr>
                <a:r>
                  <a:rPr lang="en-AU" sz="1600" dirty="0">
                    <a:solidFill>
                      <a:schemeClr val="accent4">
                        <a:lumMod val="10000"/>
                      </a:schemeClr>
                    </a:solidFill>
                    <a:latin typeface="Arial Narrow" pitchFamily="34" charset="0"/>
                  </a:rPr>
                  <a:t>Web services</a:t>
                </a:r>
              </a:p>
            </p:txBody>
          </p:sp>
        </p:grpSp>
      </p:grpSp>
      <p:grpSp>
        <p:nvGrpSpPr>
          <p:cNvPr id="17" name="Group 16"/>
          <p:cNvGrpSpPr>
            <a:grpSpLocks/>
          </p:cNvGrpSpPr>
          <p:nvPr/>
        </p:nvGrpSpPr>
        <p:grpSpPr bwMode="auto">
          <a:xfrm>
            <a:off x="6100978" y="2239971"/>
            <a:ext cx="1345840" cy="1088226"/>
            <a:chOff x="3215" y="2433"/>
            <a:chExt cx="1069" cy="660"/>
          </a:xfrm>
          <a:solidFill>
            <a:schemeClr val="accent4">
              <a:lumMod val="75000"/>
            </a:schemeClr>
          </a:solidFill>
          <a:scene3d>
            <a:camera prst="isometricOffAxis1Right"/>
            <a:lightRig rig="threePt" dir="t"/>
          </a:scene3d>
        </p:grpSpPr>
        <p:sp>
          <p:nvSpPr>
            <p:cNvPr id="59" name="Oval 17"/>
            <p:cNvSpPr>
              <a:spLocks noChangeArrowheads="1"/>
            </p:cNvSpPr>
            <p:nvPr/>
          </p:nvSpPr>
          <p:spPr bwMode="auto">
            <a:xfrm>
              <a:off x="3278" y="2841"/>
              <a:ext cx="1006" cy="223"/>
            </a:xfrm>
            <a:prstGeom prst="ellipse">
              <a:avLst/>
            </a:prstGeom>
            <a:grpFill/>
            <a:ln w="9525">
              <a:solidFill>
                <a:schemeClr val="tx1"/>
              </a:solidFill>
              <a:prstDash val="dash"/>
              <a:round/>
              <a:headEnd/>
              <a:tailEnd/>
            </a:ln>
          </p:spPr>
          <p:txBody>
            <a:bodyPr anchor="ctr"/>
            <a:lstStyle/>
            <a:p>
              <a:pPr>
                <a:defRPr/>
              </a:pPr>
              <a:endParaRPr lang="en-AU" sz="1600">
                <a:solidFill>
                  <a:schemeClr val="accent4">
                    <a:lumMod val="10000"/>
                  </a:schemeClr>
                </a:solidFill>
                <a:latin typeface="Arial Narrow" pitchFamily="34" charset="0"/>
              </a:endParaRPr>
            </a:p>
          </p:txBody>
        </p:sp>
        <p:sp>
          <p:nvSpPr>
            <p:cNvPr id="60" name="AutoShape 18"/>
            <p:cNvSpPr>
              <a:spLocks noChangeArrowheads="1"/>
            </p:cNvSpPr>
            <p:nvPr/>
          </p:nvSpPr>
          <p:spPr bwMode="auto">
            <a:xfrm>
              <a:off x="3215" y="2433"/>
              <a:ext cx="822" cy="660"/>
            </a:xfrm>
            <a:prstGeom prst="can">
              <a:avLst>
                <a:gd name="adj" fmla="val 25000"/>
              </a:avLst>
            </a:prstGeom>
            <a:grpFill/>
            <a:ln w="12700">
              <a:solidFill>
                <a:srgbClr val="000000"/>
              </a:solidFill>
              <a:prstDash val="dash"/>
              <a:round/>
              <a:headEnd/>
              <a:tailEnd/>
            </a:ln>
          </p:spPr>
          <p:txBody>
            <a:bodyPr anchor="ctr"/>
            <a:lstStyle/>
            <a:p>
              <a:pPr algn="ctr">
                <a:defRPr/>
              </a:pPr>
              <a:r>
                <a:rPr lang="en-AU" sz="2400" dirty="0">
                  <a:solidFill>
                    <a:schemeClr val="accent4">
                      <a:lumMod val="10000"/>
                    </a:schemeClr>
                  </a:solidFill>
                  <a:latin typeface="Arial Narrow" pitchFamily="34" charset="0"/>
                </a:rPr>
                <a:t>?</a:t>
              </a:r>
            </a:p>
          </p:txBody>
        </p:sp>
      </p:grpSp>
      <p:grpSp>
        <p:nvGrpSpPr>
          <p:cNvPr id="18" name="Group 16"/>
          <p:cNvGrpSpPr>
            <a:grpSpLocks/>
          </p:cNvGrpSpPr>
          <p:nvPr/>
        </p:nvGrpSpPr>
        <p:grpSpPr bwMode="auto">
          <a:xfrm>
            <a:off x="6564622" y="2561946"/>
            <a:ext cx="1345840" cy="1088226"/>
            <a:chOff x="3215" y="2433"/>
            <a:chExt cx="1069" cy="660"/>
          </a:xfrm>
          <a:solidFill>
            <a:schemeClr val="accent4">
              <a:lumMod val="75000"/>
            </a:schemeClr>
          </a:solidFill>
          <a:scene3d>
            <a:camera prst="isometricOffAxis1Right"/>
            <a:lightRig rig="threePt" dir="t"/>
          </a:scene3d>
        </p:grpSpPr>
        <p:sp>
          <p:nvSpPr>
            <p:cNvPr id="62" name="Oval 17"/>
            <p:cNvSpPr>
              <a:spLocks noChangeArrowheads="1"/>
            </p:cNvSpPr>
            <p:nvPr/>
          </p:nvSpPr>
          <p:spPr bwMode="auto">
            <a:xfrm>
              <a:off x="3278" y="2841"/>
              <a:ext cx="1006" cy="223"/>
            </a:xfrm>
            <a:prstGeom prst="ellipse">
              <a:avLst/>
            </a:prstGeom>
            <a:grpFill/>
            <a:ln w="9525">
              <a:solidFill>
                <a:schemeClr val="tx1"/>
              </a:solidFill>
              <a:prstDash val="dash"/>
              <a:round/>
              <a:headEnd/>
              <a:tailEnd/>
            </a:ln>
          </p:spPr>
          <p:txBody>
            <a:bodyPr anchor="ctr"/>
            <a:lstStyle/>
            <a:p>
              <a:pPr>
                <a:defRPr/>
              </a:pPr>
              <a:endParaRPr lang="en-AU" sz="1600">
                <a:solidFill>
                  <a:schemeClr val="accent4">
                    <a:lumMod val="10000"/>
                  </a:schemeClr>
                </a:solidFill>
                <a:latin typeface="Arial Narrow" pitchFamily="34" charset="0"/>
              </a:endParaRPr>
            </a:p>
          </p:txBody>
        </p:sp>
        <p:sp>
          <p:nvSpPr>
            <p:cNvPr id="63" name="AutoShape 18"/>
            <p:cNvSpPr>
              <a:spLocks noChangeArrowheads="1"/>
            </p:cNvSpPr>
            <p:nvPr/>
          </p:nvSpPr>
          <p:spPr bwMode="auto">
            <a:xfrm>
              <a:off x="3215" y="2433"/>
              <a:ext cx="822" cy="660"/>
            </a:xfrm>
            <a:prstGeom prst="can">
              <a:avLst>
                <a:gd name="adj" fmla="val 25000"/>
              </a:avLst>
            </a:prstGeom>
            <a:grpFill/>
            <a:ln w="12700">
              <a:solidFill>
                <a:srgbClr val="000000"/>
              </a:solidFill>
              <a:prstDash val="dash"/>
              <a:round/>
              <a:headEnd/>
              <a:tailEnd/>
            </a:ln>
          </p:spPr>
          <p:txBody>
            <a:bodyPr anchor="ctr"/>
            <a:lstStyle/>
            <a:p>
              <a:pPr algn="ctr">
                <a:defRPr/>
              </a:pPr>
              <a:r>
                <a:rPr lang="en-AU" sz="2400" dirty="0">
                  <a:solidFill>
                    <a:schemeClr val="accent4">
                      <a:lumMod val="10000"/>
                    </a:schemeClr>
                  </a:solidFill>
                  <a:latin typeface="Arial Narrow" pitchFamily="34" charset="0"/>
                </a:rPr>
                <a:t>?</a:t>
              </a:r>
            </a:p>
          </p:txBody>
        </p:sp>
      </p:grpSp>
      <p:grpSp>
        <p:nvGrpSpPr>
          <p:cNvPr id="19" name="Group 16"/>
          <p:cNvGrpSpPr>
            <a:grpSpLocks/>
          </p:cNvGrpSpPr>
          <p:nvPr/>
        </p:nvGrpSpPr>
        <p:grpSpPr bwMode="auto">
          <a:xfrm>
            <a:off x="6613990" y="3062079"/>
            <a:ext cx="1345840" cy="1088226"/>
            <a:chOff x="3215" y="2433"/>
            <a:chExt cx="1069" cy="660"/>
          </a:xfrm>
          <a:solidFill>
            <a:schemeClr val="accent4">
              <a:lumMod val="75000"/>
            </a:schemeClr>
          </a:solidFill>
          <a:scene3d>
            <a:camera prst="isometricOffAxis1Right"/>
            <a:lightRig rig="threePt" dir="t"/>
          </a:scene3d>
        </p:grpSpPr>
        <p:sp>
          <p:nvSpPr>
            <p:cNvPr id="65" name="Oval 17"/>
            <p:cNvSpPr>
              <a:spLocks noChangeArrowheads="1"/>
            </p:cNvSpPr>
            <p:nvPr/>
          </p:nvSpPr>
          <p:spPr bwMode="auto">
            <a:xfrm>
              <a:off x="3278" y="2841"/>
              <a:ext cx="1006" cy="223"/>
            </a:xfrm>
            <a:prstGeom prst="ellipse">
              <a:avLst/>
            </a:prstGeom>
            <a:grpFill/>
            <a:ln w="9525">
              <a:solidFill>
                <a:schemeClr val="tx1"/>
              </a:solidFill>
              <a:prstDash val="dash"/>
              <a:round/>
              <a:headEnd/>
              <a:tailEnd/>
            </a:ln>
          </p:spPr>
          <p:txBody>
            <a:bodyPr anchor="ctr"/>
            <a:lstStyle/>
            <a:p>
              <a:pPr>
                <a:defRPr/>
              </a:pPr>
              <a:endParaRPr lang="en-AU" sz="1600">
                <a:solidFill>
                  <a:schemeClr val="accent4">
                    <a:lumMod val="10000"/>
                  </a:schemeClr>
                </a:solidFill>
                <a:latin typeface="Arial Narrow" pitchFamily="34" charset="0"/>
              </a:endParaRPr>
            </a:p>
          </p:txBody>
        </p:sp>
        <p:sp>
          <p:nvSpPr>
            <p:cNvPr id="66" name="AutoShape 18"/>
            <p:cNvSpPr>
              <a:spLocks noChangeArrowheads="1"/>
            </p:cNvSpPr>
            <p:nvPr/>
          </p:nvSpPr>
          <p:spPr bwMode="auto">
            <a:xfrm>
              <a:off x="3215" y="2433"/>
              <a:ext cx="822" cy="660"/>
            </a:xfrm>
            <a:prstGeom prst="can">
              <a:avLst>
                <a:gd name="adj" fmla="val 25000"/>
              </a:avLst>
            </a:prstGeom>
            <a:grpFill/>
            <a:ln w="12700">
              <a:solidFill>
                <a:srgbClr val="000000"/>
              </a:solidFill>
              <a:prstDash val="dash"/>
              <a:round/>
              <a:headEnd/>
              <a:tailEnd/>
            </a:ln>
          </p:spPr>
          <p:txBody>
            <a:bodyPr anchor="ctr"/>
            <a:lstStyle/>
            <a:p>
              <a:pPr algn="ctr">
                <a:defRPr/>
              </a:pPr>
              <a:r>
                <a:rPr lang="en-AU" sz="2400" dirty="0">
                  <a:solidFill>
                    <a:schemeClr val="accent4">
                      <a:lumMod val="10000"/>
                    </a:schemeClr>
                  </a:solidFill>
                  <a:latin typeface="Arial Narrow" pitchFamily="34" charset="0"/>
                </a:rPr>
                <a:t>?</a:t>
              </a:r>
            </a:p>
          </p:txBody>
        </p:sp>
      </p:grpSp>
      <p:grpSp>
        <p:nvGrpSpPr>
          <p:cNvPr id="20" name="Group 16"/>
          <p:cNvGrpSpPr>
            <a:grpSpLocks/>
          </p:cNvGrpSpPr>
          <p:nvPr/>
        </p:nvGrpSpPr>
        <p:grpSpPr bwMode="auto">
          <a:xfrm>
            <a:off x="6372893" y="3641634"/>
            <a:ext cx="1316477" cy="1088226"/>
            <a:chOff x="3215" y="2433"/>
            <a:chExt cx="1069" cy="660"/>
          </a:xfrm>
          <a:solidFill>
            <a:schemeClr val="accent4">
              <a:lumMod val="75000"/>
            </a:schemeClr>
          </a:solidFill>
          <a:scene3d>
            <a:camera prst="isometricOffAxis1Right"/>
            <a:lightRig rig="threePt" dir="t"/>
          </a:scene3d>
        </p:grpSpPr>
        <p:sp>
          <p:nvSpPr>
            <p:cNvPr id="68" name="Oval 17"/>
            <p:cNvSpPr>
              <a:spLocks noChangeArrowheads="1"/>
            </p:cNvSpPr>
            <p:nvPr/>
          </p:nvSpPr>
          <p:spPr bwMode="auto">
            <a:xfrm>
              <a:off x="3278" y="2841"/>
              <a:ext cx="1006" cy="223"/>
            </a:xfrm>
            <a:prstGeom prst="ellipse">
              <a:avLst/>
            </a:prstGeom>
            <a:grpFill/>
            <a:ln w="9525">
              <a:solidFill>
                <a:schemeClr val="tx1"/>
              </a:solidFill>
              <a:prstDash val="dash"/>
              <a:round/>
              <a:headEnd/>
              <a:tailEnd/>
            </a:ln>
          </p:spPr>
          <p:txBody>
            <a:bodyPr tIns="0" anchor="ctr"/>
            <a:lstStyle/>
            <a:p>
              <a:pPr>
                <a:defRPr/>
              </a:pPr>
              <a:endParaRPr lang="en-AU" sz="1600">
                <a:solidFill>
                  <a:schemeClr val="accent4">
                    <a:lumMod val="10000"/>
                  </a:schemeClr>
                </a:solidFill>
                <a:latin typeface="Arial Narrow" pitchFamily="34" charset="0"/>
              </a:endParaRPr>
            </a:p>
          </p:txBody>
        </p:sp>
        <p:sp>
          <p:nvSpPr>
            <p:cNvPr id="69" name="AutoShape 18"/>
            <p:cNvSpPr>
              <a:spLocks noChangeArrowheads="1"/>
            </p:cNvSpPr>
            <p:nvPr/>
          </p:nvSpPr>
          <p:spPr bwMode="auto">
            <a:xfrm>
              <a:off x="3215" y="2433"/>
              <a:ext cx="822" cy="660"/>
            </a:xfrm>
            <a:prstGeom prst="can">
              <a:avLst>
                <a:gd name="adj" fmla="val 25000"/>
              </a:avLst>
            </a:prstGeom>
            <a:grpFill/>
            <a:ln w="12700">
              <a:solidFill>
                <a:srgbClr val="000000"/>
              </a:solidFill>
              <a:prstDash val="dash"/>
              <a:round/>
              <a:headEnd/>
              <a:tailEnd/>
            </a:ln>
          </p:spPr>
          <p:txBody>
            <a:bodyPr tIns="0" anchor="ctr"/>
            <a:lstStyle/>
            <a:p>
              <a:pPr algn="ctr">
                <a:defRPr/>
              </a:pPr>
              <a:r>
                <a:rPr lang="en-AU" sz="2400" dirty="0">
                  <a:solidFill>
                    <a:schemeClr val="accent4">
                      <a:lumMod val="10000"/>
                    </a:schemeClr>
                  </a:solidFill>
                  <a:latin typeface="Arial Narrow" pitchFamily="34" charset="0"/>
                </a:rPr>
                <a:t>?</a:t>
              </a:r>
            </a:p>
          </p:txBody>
        </p:sp>
      </p:gr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00"/>
                                        <p:tgtEl>
                                          <p:spTgt spid="4"/>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down)">
                                      <p:cBhvr>
                                        <p:cTn id="20" dur="500"/>
                                        <p:tgtEl>
                                          <p:spTgt spid="20"/>
                                        </p:tgtEl>
                                      </p:cBhvr>
                                    </p:animEffect>
                                  </p:childTnLst>
                                </p:cTn>
                              </p:par>
                            </p:childTnLst>
                          </p:cTn>
                        </p:par>
                        <p:par>
                          <p:cTn id="21" fill="hold">
                            <p:stCondLst>
                              <p:cond delay="500"/>
                            </p:stCondLst>
                            <p:childTnLst>
                              <p:par>
                                <p:cTn id="22" presetID="22" presetClass="entr" presetSubtype="4" fill="hold" nodeType="after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wipe(down)">
                                      <p:cBhvr>
                                        <p:cTn id="24" dur="500"/>
                                        <p:tgtEl>
                                          <p:spTgt spid="19"/>
                                        </p:tgtEl>
                                      </p:cBhvr>
                                    </p:animEffect>
                                  </p:childTnLst>
                                </p:cTn>
                              </p:par>
                            </p:childTnLst>
                          </p:cTn>
                        </p:par>
                        <p:par>
                          <p:cTn id="25" fill="hold">
                            <p:stCondLst>
                              <p:cond delay="1000"/>
                            </p:stCondLst>
                            <p:childTnLst>
                              <p:par>
                                <p:cTn id="26" presetID="22" presetClass="entr" presetSubtype="4" fill="hold" nodeType="after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wipe(down)">
                                      <p:cBhvr>
                                        <p:cTn id="28" dur="500"/>
                                        <p:tgtEl>
                                          <p:spTgt spid="18"/>
                                        </p:tgtEl>
                                      </p:cBhvr>
                                    </p:animEffect>
                                  </p:childTnLst>
                                </p:cTn>
                              </p:par>
                            </p:childTnLst>
                          </p:cTn>
                        </p:par>
                        <p:par>
                          <p:cTn id="29" fill="hold">
                            <p:stCondLst>
                              <p:cond delay="1500"/>
                            </p:stCondLst>
                            <p:childTnLst>
                              <p:par>
                                <p:cTn id="30" presetID="22" presetClass="entr" presetSubtype="4" fill="hold" nodeType="after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down)">
                                      <p:cBhvr>
                                        <p:cTn id="32" dur="500"/>
                                        <p:tgtEl>
                                          <p:spTgt spid="17"/>
                                        </p:tgtEl>
                                      </p:cBhvr>
                                    </p:animEffect>
                                  </p:childTnLst>
                                </p:cTn>
                              </p:par>
                            </p:childTnLst>
                          </p:cTn>
                        </p:par>
                        <p:par>
                          <p:cTn id="33" fill="hold">
                            <p:stCondLst>
                              <p:cond delay="2000"/>
                            </p:stCondLst>
                            <p:childTnLst>
                              <p:par>
                                <p:cTn id="34" presetID="22" presetClass="entr" presetSubtype="4" fill="hold" nodeType="after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wipe(down)">
                                      <p:cBhvr>
                                        <p:cTn id="3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62" name="Picture 2054" descr="full colour_crest_vector_merged"/>
          <p:cNvPicPr>
            <a:picLocks noChangeAspect="1" noChangeArrowheads="1"/>
          </p:cNvPicPr>
          <p:nvPr/>
        </p:nvPicPr>
        <p:blipFill>
          <a:blip r:embed="rId3" cstate="print"/>
          <a:srcRect/>
          <a:stretch>
            <a:fillRect/>
          </a:stretch>
        </p:blipFill>
        <p:spPr bwMode="auto">
          <a:xfrm>
            <a:off x="3214688" y="1428750"/>
            <a:ext cx="2216150" cy="29464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en-US" smtClean="0"/>
              <a:t>S-57 Limitations</a:t>
            </a:r>
          </a:p>
        </p:txBody>
      </p:sp>
      <p:sp>
        <p:nvSpPr>
          <p:cNvPr id="76803" name="Rectangle 3"/>
          <p:cNvSpPr>
            <a:spLocks noGrp="1" noChangeArrowheads="1"/>
          </p:cNvSpPr>
          <p:nvPr>
            <p:ph idx="1"/>
          </p:nvPr>
        </p:nvSpPr>
        <p:spPr>
          <a:xfrm>
            <a:off x="914400" y="1844824"/>
            <a:ext cx="7734300" cy="4176464"/>
          </a:xfrm>
        </p:spPr>
        <p:txBody>
          <a:bodyPr/>
          <a:lstStyle/>
          <a:p>
            <a:pPr eaLnBrk="1" hangingPunct="1">
              <a:spcBef>
                <a:spcPts val="600"/>
              </a:spcBef>
              <a:spcAft>
                <a:spcPts val="600"/>
              </a:spcAft>
              <a:defRPr/>
            </a:pPr>
            <a:r>
              <a:rPr lang="en-US" sz="2800" dirty="0" smtClean="0"/>
              <a:t>No longer a contemporary GIS standard (</a:t>
            </a:r>
            <a:r>
              <a:rPr lang="en-US" sz="2000" dirty="0" smtClean="0"/>
              <a:t>30+ years old</a:t>
            </a:r>
            <a:r>
              <a:rPr lang="en-US" sz="2800" dirty="0" smtClean="0"/>
              <a:t>)</a:t>
            </a:r>
          </a:p>
          <a:p>
            <a:pPr eaLnBrk="1" hangingPunct="1">
              <a:spcBef>
                <a:spcPts val="600"/>
              </a:spcBef>
              <a:spcAft>
                <a:spcPts val="600"/>
              </a:spcAft>
              <a:defRPr/>
            </a:pPr>
            <a:r>
              <a:rPr lang="en-US" sz="2800" dirty="0" smtClean="0"/>
              <a:t>Inflexible maintenance regime </a:t>
            </a:r>
            <a:r>
              <a:rPr lang="en-US" sz="2400" dirty="0" smtClean="0"/>
              <a:t>(“</a:t>
            </a:r>
            <a:r>
              <a:rPr lang="en-US" sz="2400" i="1" dirty="0" smtClean="0"/>
              <a:t>freezing”</a:t>
            </a:r>
            <a:r>
              <a:rPr lang="en-US" sz="2400" dirty="0" smtClean="0"/>
              <a:t> of editions)</a:t>
            </a:r>
          </a:p>
          <a:p>
            <a:pPr eaLnBrk="1" hangingPunct="1">
              <a:spcBef>
                <a:spcPts val="600"/>
              </a:spcBef>
              <a:spcAft>
                <a:spcPts val="600"/>
              </a:spcAft>
              <a:defRPr/>
            </a:pPr>
            <a:r>
              <a:rPr lang="en-US" sz="2800" dirty="0" smtClean="0"/>
              <a:t>Difficult to  accommodate emerging requirements</a:t>
            </a:r>
          </a:p>
          <a:p>
            <a:pPr lvl="1" eaLnBrk="1" hangingPunct="1">
              <a:spcBef>
                <a:spcPts val="600"/>
              </a:spcBef>
              <a:spcAft>
                <a:spcPts val="600"/>
              </a:spcAft>
              <a:defRPr/>
            </a:pPr>
            <a:r>
              <a:rPr lang="en-US" sz="2000" dirty="0" smtClean="0"/>
              <a:t>ASL’s, emergency wreck marking buoy, PSSA’s, …</a:t>
            </a:r>
          </a:p>
          <a:p>
            <a:pPr eaLnBrk="1" hangingPunct="1">
              <a:spcBef>
                <a:spcPts val="600"/>
              </a:spcBef>
              <a:spcAft>
                <a:spcPts val="600"/>
              </a:spcAft>
              <a:defRPr/>
            </a:pPr>
            <a:r>
              <a:rPr lang="en-US" sz="2800" dirty="0" smtClean="0"/>
              <a:t>Cannot easily support contemporary requirements </a:t>
            </a:r>
            <a:endParaRPr lang="en-US" sz="2400" dirty="0" smtClean="0"/>
          </a:p>
          <a:p>
            <a:pPr lvl="1" eaLnBrk="1" hangingPunct="1">
              <a:spcBef>
                <a:spcPts val="600"/>
              </a:spcBef>
              <a:spcAft>
                <a:spcPts val="600"/>
              </a:spcAft>
              <a:defRPr/>
            </a:pPr>
            <a:r>
              <a:rPr lang="en-US" sz="2000" dirty="0" smtClean="0"/>
              <a:t> gridded bathymetry, imagery, time-varying information, mixed data sets, etc</a:t>
            </a: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857250" y="393700"/>
            <a:ext cx="7429500" cy="1658938"/>
          </a:xfrm>
        </p:spPr>
        <p:txBody>
          <a:bodyPr/>
          <a:lstStyle/>
          <a:p>
            <a:pPr eaLnBrk="1" hangingPunct="1">
              <a:defRPr/>
            </a:pPr>
            <a:r>
              <a:rPr lang="en-US" dirty="0" smtClean="0"/>
              <a:t>Why S-100</a:t>
            </a:r>
          </a:p>
        </p:txBody>
      </p:sp>
      <p:sp>
        <p:nvSpPr>
          <p:cNvPr id="12291" name="Rectangle 3"/>
          <p:cNvSpPr>
            <a:spLocks noGrp="1" noChangeArrowheads="1"/>
          </p:cNvSpPr>
          <p:nvPr>
            <p:ph idx="1"/>
          </p:nvPr>
        </p:nvSpPr>
        <p:spPr>
          <a:xfrm>
            <a:off x="685800" y="2204864"/>
            <a:ext cx="8001000" cy="4032448"/>
          </a:xfrm>
        </p:spPr>
        <p:txBody>
          <a:bodyPr/>
          <a:lstStyle/>
          <a:p>
            <a:pPr lvl="1" eaLnBrk="1" hangingPunct="1">
              <a:defRPr/>
            </a:pPr>
            <a:r>
              <a:rPr lang="en-US" sz="2800" dirty="0" smtClean="0"/>
              <a:t>broad, contemporary geospatial framework standard</a:t>
            </a:r>
          </a:p>
          <a:p>
            <a:pPr lvl="2" eaLnBrk="1" hangingPunct="1">
              <a:defRPr/>
            </a:pPr>
            <a:r>
              <a:rPr lang="en-US" sz="2400" dirty="0" smtClean="0"/>
              <a:t>Not specific to ECDIS or charting</a:t>
            </a:r>
          </a:p>
          <a:p>
            <a:pPr lvl="2" eaLnBrk="1" hangingPunct="1">
              <a:defRPr/>
            </a:pPr>
            <a:r>
              <a:rPr lang="en-US" sz="2400" dirty="0" smtClean="0"/>
              <a:t>Enables use of hydro data in other products and services</a:t>
            </a:r>
          </a:p>
          <a:p>
            <a:pPr lvl="1" eaLnBrk="1" hangingPunct="1">
              <a:defRPr/>
            </a:pPr>
            <a:r>
              <a:rPr lang="en-US" sz="2800" dirty="0" smtClean="0"/>
              <a:t>Based on ISO 19100 series of geographic standards</a:t>
            </a:r>
          </a:p>
          <a:p>
            <a:pPr lvl="2" eaLnBrk="1" hangingPunct="1">
              <a:defRPr/>
            </a:pPr>
            <a:r>
              <a:rPr lang="en-US" sz="2400" dirty="0" smtClean="0"/>
              <a:t>interoperable with other ISO data profiles</a:t>
            </a:r>
          </a:p>
          <a:p>
            <a:pPr lvl="1" eaLnBrk="1" hangingPunct="1">
              <a:defRPr/>
            </a:pPr>
            <a:r>
              <a:rPr lang="en-US" sz="2800" dirty="0" smtClean="0"/>
              <a:t>Standards are never “</a:t>
            </a:r>
            <a:r>
              <a:rPr lang="en-US" sz="2800" i="1" dirty="0" smtClean="0"/>
              <a:t>frozen</a:t>
            </a:r>
            <a:r>
              <a:rPr lang="en-US" sz="2800" dirty="0" smtClean="0"/>
              <a:t>”</a:t>
            </a:r>
          </a:p>
          <a:p>
            <a:pPr lvl="1" eaLnBrk="1" hangingPunct="1">
              <a:defRPr/>
            </a:pPr>
            <a:r>
              <a:rPr lang="en-US" sz="2800" dirty="0" smtClean="0"/>
              <a:t>“</a:t>
            </a:r>
            <a:r>
              <a:rPr lang="en-US" sz="2800" i="1" dirty="0" smtClean="0"/>
              <a:t>Plug and play</a:t>
            </a:r>
            <a:r>
              <a:rPr lang="en-US" sz="2800" dirty="0" smtClean="0"/>
              <a:t>” updating</a:t>
            </a:r>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782638" y="277813"/>
            <a:ext cx="7429500" cy="1139825"/>
          </a:xfrm>
        </p:spPr>
        <p:txBody>
          <a:bodyPr/>
          <a:lstStyle/>
          <a:p>
            <a:pPr>
              <a:defRPr/>
            </a:pPr>
            <a:r>
              <a:rPr lang="en-AU" dirty="0" smtClean="0"/>
              <a:t>What is S-100 ?</a:t>
            </a:r>
            <a:endParaRPr lang="en-AU" dirty="0"/>
          </a:p>
        </p:txBody>
      </p:sp>
      <p:sp>
        <p:nvSpPr>
          <p:cNvPr id="3" name="Content Placeholder 2"/>
          <p:cNvSpPr>
            <a:spLocks noGrp="1"/>
          </p:cNvSpPr>
          <p:nvPr>
            <p:ph idx="1"/>
          </p:nvPr>
        </p:nvSpPr>
        <p:spPr>
          <a:xfrm>
            <a:off x="1115616" y="1988840"/>
            <a:ext cx="7777559" cy="3888085"/>
          </a:xfrm>
        </p:spPr>
        <p:txBody>
          <a:bodyPr/>
          <a:lstStyle/>
          <a:p>
            <a:pPr>
              <a:defRPr/>
            </a:pPr>
            <a:r>
              <a:rPr lang="en-AU" sz="3200" dirty="0" smtClean="0"/>
              <a:t>a framework standard – </a:t>
            </a:r>
            <a:r>
              <a:rPr lang="en-AU" sz="2800" dirty="0" smtClean="0"/>
              <a:t>an </a:t>
            </a:r>
            <a:r>
              <a:rPr lang="en-AU" sz="2800" i="1" dirty="0" smtClean="0"/>
              <a:t>implementation guide</a:t>
            </a:r>
            <a:endParaRPr lang="en-AU" sz="3200" i="1" dirty="0" smtClean="0"/>
          </a:p>
          <a:p>
            <a:pPr>
              <a:buNone/>
              <a:defRPr/>
            </a:pPr>
            <a:r>
              <a:rPr lang="en-AU" sz="3200" dirty="0" smtClean="0"/>
              <a:t>describes components for</a:t>
            </a:r>
          </a:p>
          <a:p>
            <a:pPr lvl="1">
              <a:defRPr/>
            </a:pPr>
            <a:r>
              <a:rPr lang="en-AU" sz="2800" dirty="0" smtClean="0"/>
              <a:t> a </a:t>
            </a:r>
            <a:r>
              <a:rPr lang="en-AU" sz="2800" u="sng" dirty="0" smtClean="0"/>
              <a:t>registry</a:t>
            </a:r>
            <a:r>
              <a:rPr lang="en-AU" sz="2800" dirty="0" smtClean="0"/>
              <a:t> for managing</a:t>
            </a:r>
          </a:p>
          <a:p>
            <a:pPr marL="1438275" lvl="2" indent="-358775">
              <a:buNone/>
              <a:defRPr/>
            </a:pPr>
            <a:r>
              <a:rPr lang="en-AU" sz="2400" dirty="0" smtClean="0"/>
              <a:t>- </a:t>
            </a:r>
            <a:r>
              <a:rPr lang="en-AU" sz="2400" u="sng" dirty="0" smtClean="0"/>
              <a:t>feature</a:t>
            </a:r>
            <a:r>
              <a:rPr lang="en-AU" sz="2400" dirty="0" smtClean="0"/>
              <a:t> concept dictionaries, and</a:t>
            </a:r>
          </a:p>
          <a:p>
            <a:pPr marL="1438275" lvl="2" indent="-358775">
              <a:buFontTx/>
              <a:buChar char="-"/>
              <a:defRPr/>
            </a:pPr>
            <a:r>
              <a:rPr lang="en-AU" sz="2400" dirty="0" smtClean="0"/>
              <a:t>feature portrayal</a:t>
            </a:r>
          </a:p>
          <a:p>
            <a:pPr lvl="1">
              <a:defRPr/>
            </a:pPr>
            <a:r>
              <a:rPr lang="en-AU" sz="2800" u="sng" dirty="0" smtClean="0"/>
              <a:t>product specifications</a:t>
            </a: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620688"/>
            <a:ext cx="7920879" cy="5976664"/>
          </a:xfrm>
        </p:spPr>
        <p:txBody>
          <a:bodyPr/>
          <a:lstStyle/>
          <a:p>
            <a:pPr marL="1708150" lvl="1" indent="-1708150">
              <a:spcBef>
                <a:spcPts val="600"/>
              </a:spcBef>
              <a:spcAft>
                <a:spcPts val="600"/>
              </a:spcAft>
              <a:buNone/>
              <a:tabLst>
                <a:tab pos="1528763" algn="l"/>
              </a:tabLst>
              <a:defRPr/>
            </a:pPr>
            <a:r>
              <a:rPr lang="en-AU" sz="3200" u="sng" dirty="0" smtClean="0"/>
              <a:t>registry</a:t>
            </a:r>
          </a:p>
          <a:p>
            <a:pPr marL="709613" lvl="2" indent="-355600">
              <a:spcBef>
                <a:spcPts val="0"/>
              </a:spcBef>
              <a:spcAft>
                <a:spcPts val="0"/>
              </a:spcAft>
              <a:buFontTx/>
              <a:buChar char="-"/>
              <a:defRPr/>
            </a:pPr>
            <a:r>
              <a:rPr lang="en-AU" sz="2400" dirty="0" smtClean="0"/>
              <a:t>a database that contains the essential elements required to establish and define product specifications</a:t>
            </a:r>
          </a:p>
          <a:p>
            <a:pPr marL="1708150" lvl="1" indent="-1708150">
              <a:spcBef>
                <a:spcPts val="600"/>
              </a:spcBef>
              <a:spcAft>
                <a:spcPts val="600"/>
              </a:spcAft>
              <a:buNone/>
              <a:tabLst>
                <a:tab pos="1528763" algn="l"/>
              </a:tabLst>
              <a:defRPr/>
            </a:pPr>
            <a:r>
              <a:rPr lang="en-AU" sz="3200" u="sng" dirty="0" smtClean="0"/>
              <a:t>feature</a:t>
            </a:r>
          </a:p>
          <a:p>
            <a:pPr marL="709613" lvl="2" indent="-355600">
              <a:spcBef>
                <a:spcPts val="0"/>
              </a:spcBef>
              <a:spcAft>
                <a:spcPts val="0"/>
              </a:spcAft>
              <a:buFontTx/>
              <a:buChar char="-"/>
              <a:defRPr/>
            </a:pPr>
            <a:r>
              <a:rPr lang="en-AU" sz="2400" dirty="0" smtClean="0"/>
              <a:t>the codification that describes a real-world entity </a:t>
            </a:r>
          </a:p>
          <a:p>
            <a:pPr marL="709613" lvl="2" indent="-355600">
              <a:spcBef>
                <a:spcPts val="600"/>
              </a:spcBef>
              <a:spcAft>
                <a:spcPts val="0"/>
              </a:spcAft>
              <a:buNone/>
              <a:tabLst>
                <a:tab pos="1528763" algn="l"/>
              </a:tabLst>
              <a:defRPr/>
            </a:pPr>
            <a:r>
              <a:rPr lang="en-AU" sz="2400" dirty="0" smtClean="0"/>
              <a:t>      -   </a:t>
            </a:r>
            <a:r>
              <a:rPr lang="en-AU" sz="2400" i="1" dirty="0" smtClean="0"/>
              <a:t>geospatial data</a:t>
            </a:r>
            <a:endParaRPr lang="en-AU" sz="2000" i="1" dirty="0" smtClean="0"/>
          </a:p>
          <a:p>
            <a:pPr marL="709613" lvl="2" indent="-355600">
              <a:spcBef>
                <a:spcPts val="0"/>
              </a:spcBef>
              <a:spcAft>
                <a:spcPts val="0"/>
              </a:spcAft>
              <a:buNone/>
              <a:tabLst>
                <a:tab pos="1528763" algn="l"/>
              </a:tabLst>
              <a:defRPr/>
            </a:pPr>
            <a:endParaRPr lang="en-AU" sz="2400" dirty="0" smtClean="0"/>
          </a:p>
          <a:p>
            <a:pPr marL="3313113" lvl="1" indent="-3313113">
              <a:spcBef>
                <a:spcPts val="600"/>
              </a:spcBef>
              <a:spcAft>
                <a:spcPts val="600"/>
              </a:spcAft>
              <a:buNone/>
              <a:tabLst>
                <a:tab pos="1528763" algn="l"/>
              </a:tabLst>
              <a:defRPr/>
            </a:pPr>
            <a:r>
              <a:rPr lang="en-AU" sz="3200" u="sng" dirty="0" smtClean="0"/>
              <a:t>product specification</a:t>
            </a:r>
          </a:p>
          <a:p>
            <a:pPr marL="709613" lvl="2" indent="-355600">
              <a:spcBef>
                <a:spcPts val="0"/>
              </a:spcBef>
              <a:spcAft>
                <a:spcPts val="0"/>
              </a:spcAft>
              <a:buFontTx/>
              <a:buChar char="-"/>
              <a:tabLst>
                <a:tab pos="1528763" algn="l"/>
              </a:tabLst>
              <a:defRPr/>
            </a:pPr>
            <a:r>
              <a:rPr lang="en-AU" sz="2400" dirty="0" smtClean="0"/>
              <a:t>the detailed specification for a standardised data input/output</a:t>
            </a:r>
          </a:p>
          <a:p>
            <a:pPr marL="1166813" lvl="3" indent="-355600">
              <a:spcBef>
                <a:spcPts val="0"/>
              </a:spcBef>
              <a:spcAft>
                <a:spcPts val="0"/>
              </a:spcAft>
              <a:buFontTx/>
              <a:buChar char="-"/>
              <a:tabLst>
                <a:tab pos="1528763" algn="l"/>
              </a:tabLst>
              <a:defRPr/>
            </a:pPr>
            <a:r>
              <a:rPr lang="en-AU" sz="2000" dirty="0" smtClean="0"/>
              <a:t>content, arrangement, portrayal, carrier, etc ….. </a:t>
            </a:r>
          </a:p>
          <a:p>
            <a:pPr marL="709613" lvl="2" indent="-355600">
              <a:spcBef>
                <a:spcPts val="600"/>
              </a:spcBef>
              <a:spcAft>
                <a:spcPts val="0"/>
              </a:spcAft>
              <a:buNone/>
              <a:tabLst>
                <a:tab pos="1528763" algn="l"/>
              </a:tabLst>
              <a:defRPr/>
            </a:pPr>
            <a:r>
              <a:rPr lang="en-AU" sz="2400" dirty="0" smtClean="0"/>
              <a:t>=   the “plans” , the “recipe”, the “data template”</a:t>
            </a:r>
          </a:p>
          <a:p>
            <a:pPr marL="2239963" lvl="2" indent="-1082675">
              <a:spcBef>
                <a:spcPts val="0"/>
              </a:spcBef>
              <a:spcAft>
                <a:spcPts val="0"/>
              </a:spcAft>
              <a:buNone/>
              <a:defRPr/>
            </a:pPr>
            <a:r>
              <a:rPr lang="en-AU" sz="2000" dirty="0" smtClean="0"/>
              <a:t>examples: ENC prod spec</a:t>
            </a:r>
          </a:p>
          <a:p>
            <a:pPr marL="3713163" lvl="2" indent="-3313113">
              <a:spcBef>
                <a:spcPts val="600"/>
              </a:spcBef>
              <a:spcAft>
                <a:spcPts val="600"/>
              </a:spcAft>
              <a:buNone/>
              <a:tabLst>
                <a:tab pos="1528763" algn="l"/>
              </a:tabLst>
              <a:defRPr/>
            </a:pPr>
            <a:endParaRPr lang="en-AU" sz="2800"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323528" y="212736"/>
            <a:ext cx="2304256" cy="2881987"/>
            <a:chOff x="323528" y="332656"/>
            <a:chExt cx="2304256" cy="2881987"/>
          </a:xfrm>
        </p:grpSpPr>
        <p:pic>
          <p:nvPicPr>
            <p:cNvPr id="17418" name="Picture 10" descr="http://www.rb.az.gov/images/guidelines.jpg"/>
            <p:cNvPicPr>
              <a:picLocks noChangeAspect="1" noChangeArrowheads="1"/>
            </p:cNvPicPr>
            <p:nvPr/>
          </p:nvPicPr>
          <p:blipFill>
            <a:blip r:embed="rId3" cstate="print"/>
            <a:srcRect/>
            <a:stretch>
              <a:fillRect/>
            </a:stretch>
          </p:blipFill>
          <p:spPr bwMode="auto">
            <a:xfrm>
              <a:off x="323528" y="332656"/>
              <a:ext cx="2304256" cy="2376264"/>
            </a:xfrm>
            <a:prstGeom prst="rect">
              <a:avLst/>
            </a:prstGeom>
            <a:noFill/>
          </p:spPr>
        </p:pic>
        <p:sp>
          <p:nvSpPr>
            <p:cNvPr id="10" name="TextBox 9"/>
            <p:cNvSpPr txBox="1"/>
            <p:nvPr/>
          </p:nvSpPr>
          <p:spPr>
            <a:xfrm>
              <a:off x="323528" y="2198980"/>
              <a:ext cx="2304256" cy="1015663"/>
            </a:xfrm>
            <a:prstGeom prst="rect">
              <a:avLst/>
            </a:prstGeom>
            <a:solidFill>
              <a:schemeClr val="tx1"/>
            </a:solidFill>
          </p:spPr>
          <p:txBody>
            <a:bodyPr wrap="square" rtlCol="0">
              <a:spAutoFit/>
            </a:bodyPr>
            <a:lstStyle/>
            <a:p>
              <a:pPr algn="ctr"/>
              <a:r>
                <a:rPr lang="en-AU" sz="2000" b="1" dirty="0" smtClean="0">
                  <a:solidFill>
                    <a:srgbClr val="FFCC00"/>
                  </a:solidFill>
                </a:rPr>
                <a:t>Organizational Guidelines and Principles</a:t>
              </a:r>
              <a:endParaRPr lang="en-AU" sz="2000" b="1" dirty="0">
                <a:solidFill>
                  <a:srgbClr val="FFCC00"/>
                </a:solidFill>
              </a:endParaRPr>
            </a:p>
          </p:txBody>
        </p:sp>
      </p:grpSp>
      <p:grpSp>
        <p:nvGrpSpPr>
          <p:cNvPr id="9" name="Group 8"/>
          <p:cNvGrpSpPr/>
          <p:nvPr/>
        </p:nvGrpSpPr>
        <p:grpSpPr>
          <a:xfrm>
            <a:off x="2594582" y="1934764"/>
            <a:ext cx="3765570" cy="3202538"/>
            <a:chOff x="2534622" y="1994724"/>
            <a:chExt cx="3765570" cy="3202538"/>
          </a:xfrm>
        </p:grpSpPr>
        <p:pic>
          <p:nvPicPr>
            <p:cNvPr id="17420" name="Picture 12" descr="http://horseychicken.files.wordpress.com/2008/09/hardware-store.jpg"/>
            <p:cNvPicPr>
              <a:picLocks noChangeAspect="1" noChangeArrowheads="1"/>
            </p:cNvPicPr>
            <p:nvPr/>
          </p:nvPicPr>
          <p:blipFill>
            <a:blip r:embed="rId4" cstate="print"/>
            <a:srcRect/>
            <a:stretch>
              <a:fillRect/>
            </a:stretch>
          </p:blipFill>
          <p:spPr bwMode="auto">
            <a:xfrm>
              <a:off x="2534622" y="1994724"/>
              <a:ext cx="3765570" cy="2844456"/>
            </a:xfrm>
            <a:prstGeom prst="rect">
              <a:avLst/>
            </a:prstGeom>
            <a:noFill/>
          </p:spPr>
        </p:pic>
        <p:sp>
          <p:nvSpPr>
            <p:cNvPr id="7" name="TextBox 6"/>
            <p:cNvSpPr txBox="1"/>
            <p:nvPr/>
          </p:nvSpPr>
          <p:spPr>
            <a:xfrm>
              <a:off x="2555776" y="4797152"/>
              <a:ext cx="3744416" cy="400110"/>
            </a:xfrm>
            <a:prstGeom prst="rect">
              <a:avLst/>
            </a:prstGeom>
            <a:solidFill>
              <a:schemeClr val="tx1"/>
            </a:solidFill>
          </p:spPr>
          <p:txBody>
            <a:bodyPr wrap="square" rtlCol="0">
              <a:spAutoFit/>
            </a:bodyPr>
            <a:lstStyle/>
            <a:p>
              <a:pPr algn="ctr"/>
              <a:r>
                <a:rPr lang="en-AU" sz="2000" b="1" dirty="0" smtClean="0">
                  <a:solidFill>
                    <a:srgbClr val="FFCC00"/>
                  </a:solidFill>
                </a:rPr>
                <a:t>… to create a store</a:t>
              </a:r>
              <a:endParaRPr lang="en-AU" sz="2000" b="1" dirty="0">
                <a:solidFill>
                  <a:srgbClr val="FFCC00"/>
                </a:solidFill>
              </a:endParaRPr>
            </a:p>
          </p:txBody>
        </p:sp>
      </p:grpSp>
      <p:grpSp>
        <p:nvGrpSpPr>
          <p:cNvPr id="11" name="Group 10"/>
          <p:cNvGrpSpPr/>
          <p:nvPr/>
        </p:nvGrpSpPr>
        <p:grpSpPr>
          <a:xfrm>
            <a:off x="6251999" y="4296318"/>
            <a:ext cx="2665317" cy="2161224"/>
            <a:chOff x="6027149" y="4476198"/>
            <a:chExt cx="2665317" cy="2161224"/>
          </a:xfrm>
        </p:grpSpPr>
        <p:sp>
          <p:nvSpPr>
            <p:cNvPr id="8" name="TextBox 7"/>
            <p:cNvSpPr txBox="1"/>
            <p:nvPr/>
          </p:nvSpPr>
          <p:spPr>
            <a:xfrm>
              <a:off x="6027150" y="6237312"/>
              <a:ext cx="2664296" cy="400110"/>
            </a:xfrm>
            <a:prstGeom prst="rect">
              <a:avLst/>
            </a:prstGeom>
            <a:solidFill>
              <a:schemeClr val="tx1"/>
            </a:solidFill>
          </p:spPr>
          <p:txBody>
            <a:bodyPr wrap="square" rtlCol="0">
              <a:spAutoFit/>
            </a:bodyPr>
            <a:lstStyle/>
            <a:p>
              <a:pPr algn="ctr"/>
              <a:r>
                <a:rPr lang="en-AU" sz="2000" b="1" dirty="0" smtClean="0">
                  <a:solidFill>
                    <a:srgbClr val="FFCC00"/>
                  </a:solidFill>
                </a:rPr>
                <a:t>… to build things</a:t>
              </a:r>
              <a:endParaRPr lang="en-AU" sz="2000" b="1" dirty="0">
                <a:solidFill>
                  <a:srgbClr val="FFCC00"/>
                </a:solidFill>
              </a:endParaRPr>
            </a:p>
          </p:txBody>
        </p:sp>
        <p:pic>
          <p:nvPicPr>
            <p:cNvPr id="17416" name="Picture 8" descr="http://www.comprehensivebuildingsolutions.net/Plans%20and%20rule.jpg"/>
            <p:cNvPicPr>
              <a:picLocks noChangeAspect="1" noChangeArrowheads="1"/>
            </p:cNvPicPr>
            <p:nvPr/>
          </p:nvPicPr>
          <p:blipFill>
            <a:blip r:embed="rId5" cstate="print"/>
            <a:srcRect/>
            <a:stretch>
              <a:fillRect/>
            </a:stretch>
          </p:blipFill>
          <p:spPr bwMode="auto">
            <a:xfrm>
              <a:off x="6027149" y="4476198"/>
              <a:ext cx="2665317" cy="1768517"/>
            </a:xfrm>
            <a:prstGeom prst="rect">
              <a:avLst/>
            </a:prstGeom>
            <a:noFill/>
          </p:spPr>
        </p:pic>
      </p:gr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S-100 and the Registry</a:t>
            </a:r>
            <a:endParaRPr lang="en-AU"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0" y="-1794332"/>
            <a:ext cx="8501122" cy="11072890"/>
          </a:xfrm>
          <a:prstGeom prst="ellipse">
            <a:avLst/>
          </a:prstGeom>
          <a:gradFill>
            <a:gsLst>
              <a:gs pos="0">
                <a:srgbClr val="8488C4"/>
              </a:gs>
              <a:gs pos="53000">
                <a:srgbClr val="D4DEFF"/>
              </a:gs>
              <a:gs pos="83000">
                <a:srgbClr val="D4DEFF"/>
              </a:gs>
              <a:gs pos="100000">
                <a:srgbClr val="96AB94"/>
              </a:gs>
            </a:gsLst>
            <a:lin ang="16200000" scaled="0"/>
          </a:gradFill>
          <a:scene3d>
            <a:camera prst="isometricOffAxis1Top">
              <a:rot lat="19200000" lon="18600000" rev="3600000"/>
            </a:camera>
            <a:lightRig rig="threePt" dir="t"/>
          </a:scene3d>
          <a:sp3d>
            <a:bevelT w="0" h="317500"/>
            <a:extrusionClr>
              <a:schemeClr val="accent4">
                <a:lumMod val="40000"/>
                <a:lumOff val="60000"/>
              </a:schemeClr>
            </a:extrusionClr>
            <a:contourClr>
              <a:schemeClr val="accent4">
                <a:lumMod val="40000"/>
                <a:lumOff val="60000"/>
              </a:schemeClr>
            </a:contourClr>
          </a:sp3d>
        </p:spPr>
        <p:style>
          <a:lnRef idx="2">
            <a:schemeClr val="accent1">
              <a:shade val="50000"/>
            </a:schemeClr>
          </a:lnRef>
          <a:fillRef idx="1">
            <a:schemeClr val="accent1"/>
          </a:fillRef>
          <a:effectRef idx="0">
            <a:schemeClr val="accent1"/>
          </a:effectRef>
          <a:fontRef idx="minor">
            <a:schemeClr val="lt1"/>
          </a:fontRef>
        </p:style>
        <p:txBody>
          <a:bodyPr bIns="0" anchor="b" anchorCtr="1"/>
          <a:lstStyle/>
          <a:p>
            <a:pPr algn="ctr">
              <a:defRPr/>
            </a:pPr>
            <a:r>
              <a:rPr lang="en-AU" sz="4000" dirty="0">
                <a:solidFill>
                  <a:srgbClr val="660066"/>
                </a:solidFill>
                <a:effectLst>
                  <a:outerShdw blurRad="38100" dist="38100" dir="2700000" algn="tl">
                    <a:srgbClr val="000000">
                      <a:alpha val="43137"/>
                    </a:srgbClr>
                  </a:outerShdw>
                </a:effectLst>
              </a:rPr>
              <a:t>ISO 19100 data framework</a:t>
            </a:r>
          </a:p>
        </p:txBody>
      </p:sp>
      <p:sp>
        <p:nvSpPr>
          <p:cNvPr id="17" name="Oval 16"/>
          <p:cNvSpPr/>
          <p:nvPr/>
        </p:nvSpPr>
        <p:spPr>
          <a:xfrm rot="20455356">
            <a:off x="4371629" y="1947578"/>
            <a:ext cx="4286280" cy="3429024"/>
          </a:xfrm>
          <a:prstGeom prst="ellipse">
            <a:avLst/>
          </a:prstGeom>
          <a:gradFill flip="none" rotWithShape="1">
            <a:gsLst>
              <a:gs pos="0">
                <a:schemeClr val="accent6">
                  <a:lumMod val="40000"/>
                  <a:lumOff val="60000"/>
                </a:schemeClr>
              </a:gs>
              <a:gs pos="17999">
                <a:srgbClr val="FEE7F2"/>
              </a:gs>
              <a:gs pos="36000">
                <a:srgbClr val="FAC77D"/>
              </a:gs>
              <a:gs pos="61000">
                <a:srgbClr val="FBA97D"/>
              </a:gs>
              <a:gs pos="82001">
                <a:srgbClr val="FBD49C"/>
              </a:gs>
              <a:gs pos="100000">
                <a:srgbClr val="FEE7F2"/>
              </a:gs>
            </a:gsLst>
            <a:lin ang="16200000" scaled="1"/>
            <a:tileRect/>
          </a:gradFill>
          <a:ln>
            <a:solidFill>
              <a:schemeClr val="accent6">
                <a:lumMod val="40000"/>
                <a:lumOff val="60000"/>
              </a:schemeClr>
            </a:solidFill>
          </a:ln>
          <a:effectLst>
            <a:outerShdw blurRad="50800" dist="50800" dir="5400000" algn="ctr" rotWithShape="0">
              <a:schemeClr val="accent6">
                <a:lumMod val="40000"/>
                <a:lumOff val="60000"/>
              </a:schemeClr>
            </a:outerShdw>
          </a:effectLst>
          <a:scene3d>
            <a:camera prst="isometricOffAxis1Top">
              <a:rot lat="19199999" lon="18600000" rev="2700000"/>
            </a:camera>
            <a:lightRig rig="threePt" dir="t"/>
          </a:scene3d>
          <a:sp3d contourW="12700">
            <a:bevelT w="0" h="215900"/>
            <a:extrusionClr>
              <a:schemeClr val="accent6">
                <a:lumMod val="40000"/>
                <a:lumOff val="60000"/>
              </a:schemeClr>
            </a:extrusionClr>
            <a:contourClr>
              <a:schemeClr val="accent6">
                <a:lumMod val="60000"/>
                <a:lumOff val="40000"/>
              </a:schemeClr>
            </a:contourClr>
          </a:sp3d>
        </p:spPr>
        <p:style>
          <a:lnRef idx="2">
            <a:schemeClr val="accent1">
              <a:shade val="50000"/>
            </a:schemeClr>
          </a:lnRef>
          <a:fillRef idx="1">
            <a:schemeClr val="accent1"/>
          </a:fillRef>
          <a:effectRef idx="0">
            <a:schemeClr val="accent1"/>
          </a:effectRef>
          <a:fontRef idx="minor">
            <a:schemeClr val="lt1"/>
          </a:fontRef>
        </p:style>
        <p:txBody>
          <a:bodyPr anchor="b" anchorCtr="1"/>
          <a:lstStyle/>
          <a:p>
            <a:pPr algn="ctr">
              <a:defRPr/>
            </a:pPr>
            <a:r>
              <a:rPr lang="en-AU" sz="2800" dirty="0">
                <a:solidFill>
                  <a:srgbClr val="660066"/>
                </a:solidFill>
                <a:effectLst>
                  <a:outerShdw blurRad="38100" dist="38100" dir="2700000" algn="tl">
                    <a:srgbClr val="000000">
                      <a:alpha val="43137"/>
                    </a:srgbClr>
                  </a:outerShdw>
                </a:effectLst>
              </a:rPr>
              <a:t>S-100 data framework</a:t>
            </a:r>
          </a:p>
        </p:txBody>
      </p:sp>
      <p:grpSp>
        <p:nvGrpSpPr>
          <p:cNvPr id="3" name="Group 60"/>
          <p:cNvGrpSpPr>
            <a:grpSpLocks/>
          </p:cNvGrpSpPr>
          <p:nvPr/>
        </p:nvGrpSpPr>
        <p:grpSpPr bwMode="auto">
          <a:xfrm>
            <a:off x="1000125" y="1754208"/>
            <a:ext cx="4143375" cy="3417888"/>
            <a:chOff x="1000100" y="1428736"/>
            <a:chExt cx="4143405" cy="3417149"/>
          </a:xfrm>
        </p:grpSpPr>
        <p:cxnSp>
          <p:nvCxnSpPr>
            <p:cNvPr id="20" name="Straight Arrow Connector 19"/>
            <p:cNvCxnSpPr/>
            <p:nvPr/>
          </p:nvCxnSpPr>
          <p:spPr>
            <a:xfrm>
              <a:off x="2786051" y="3285709"/>
              <a:ext cx="1714512" cy="214267"/>
            </a:xfrm>
            <a:prstGeom prst="straightConnector1">
              <a:avLst/>
            </a:prstGeom>
            <a:ln w="38100">
              <a:solidFill>
                <a:srgbClr val="7030A0"/>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465374" y="1703315"/>
              <a:ext cx="2428893" cy="1214174"/>
            </a:xfrm>
            <a:prstGeom prst="straightConnector1">
              <a:avLst/>
            </a:prstGeom>
            <a:ln w="38100">
              <a:solidFill>
                <a:srgbClr val="7030A0"/>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1000100" y="2357223"/>
              <a:ext cx="3643339" cy="785642"/>
            </a:xfrm>
            <a:prstGeom prst="straightConnector1">
              <a:avLst/>
            </a:prstGeom>
            <a:ln w="38100">
              <a:solidFill>
                <a:srgbClr val="7030A0"/>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1071539" y="1428736"/>
              <a:ext cx="3667152" cy="1607790"/>
            </a:xfrm>
            <a:prstGeom prst="straightConnector1">
              <a:avLst/>
            </a:prstGeom>
            <a:ln w="38100">
              <a:solidFill>
                <a:srgbClr val="7030A0"/>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1463653" y="2965104"/>
              <a:ext cx="3071835" cy="357111"/>
            </a:xfrm>
            <a:prstGeom prst="straightConnector1">
              <a:avLst/>
            </a:prstGeom>
            <a:ln w="38100">
              <a:solidFill>
                <a:srgbClr val="7030A0"/>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16200000" flipH="1">
              <a:off x="4422896" y="2030229"/>
              <a:ext cx="1084029" cy="357190"/>
            </a:xfrm>
            <a:prstGeom prst="straightConnector1">
              <a:avLst/>
            </a:prstGeom>
            <a:ln w="38100">
              <a:solidFill>
                <a:srgbClr val="7030A0"/>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3357555" y="3999930"/>
              <a:ext cx="1285884" cy="571376"/>
            </a:xfrm>
            <a:prstGeom prst="straightConnector1">
              <a:avLst/>
            </a:prstGeom>
            <a:ln w="38100">
              <a:solidFill>
                <a:srgbClr val="7030A0"/>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5400000" flipH="1" flipV="1">
              <a:off x="4560159" y="4310164"/>
              <a:ext cx="571376" cy="500066"/>
            </a:xfrm>
            <a:prstGeom prst="straightConnector1">
              <a:avLst/>
            </a:prstGeom>
            <a:ln w="38100">
              <a:solidFill>
                <a:srgbClr val="7030A0"/>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1857356" y="3857086"/>
              <a:ext cx="2714645" cy="571376"/>
            </a:xfrm>
            <a:prstGeom prst="straightConnector1">
              <a:avLst/>
            </a:prstGeom>
            <a:ln w="38100">
              <a:solidFill>
                <a:srgbClr val="7030A0"/>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1225527" y="3714242"/>
              <a:ext cx="3286149" cy="142844"/>
            </a:xfrm>
            <a:prstGeom prst="straightConnector1">
              <a:avLst/>
            </a:prstGeom>
            <a:ln w="38100">
              <a:solidFill>
                <a:srgbClr val="7030A0"/>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8" name="Group 61"/>
          <p:cNvGrpSpPr/>
          <p:nvPr/>
        </p:nvGrpSpPr>
        <p:grpSpPr>
          <a:xfrm>
            <a:off x="162784" y="1301816"/>
            <a:ext cx="5290942" cy="4679283"/>
            <a:chOff x="162784" y="976358"/>
            <a:chExt cx="5290942" cy="4679283"/>
          </a:xfrm>
          <a:solidFill>
            <a:schemeClr val="accent3">
              <a:lumMod val="40000"/>
              <a:lumOff val="60000"/>
            </a:schemeClr>
          </a:solidFill>
        </p:grpSpPr>
        <p:sp>
          <p:nvSpPr>
            <p:cNvPr id="4" name="Rounded Rectangle 3"/>
            <p:cNvSpPr/>
            <p:nvPr/>
          </p:nvSpPr>
          <p:spPr bwMode="auto">
            <a:xfrm>
              <a:off x="2668240" y="3357750"/>
              <a:ext cx="1714512" cy="1000132"/>
            </a:xfrm>
            <a:prstGeom prst="roundRect">
              <a:avLst>
                <a:gd name="adj" fmla="val 5394"/>
              </a:avLst>
            </a:prstGeom>
            <a:grpFill/>
            <a:ln>
              <a:headEnd type="none" w="sm" len="sm"/>
              <a:tailEnd type="none" w="sm" len="sm"/>
            </a:ln>
            <a:scene3d>
              <a:camera prst="orthographicFront">
                <a:rot lat="19200000" lon="18600000" rev="3600000"/>
              </a:camera>
              <a:lightRig rig="threePt" dir="t"/>
            </a:scene3d>
            <a:sp3d>
              <a:bevelT w="63500" h="139700"/>
            </a:sp3d>
          </p:spPr>
          <p:style>
            <a:lnRef idx="0">
              <a:schemeClr val="accent5"/>
            </a:lnRef>
            <a:fillRef idx="3">
              <a:schemeClr val="accent5"/>
            </a:fillRef>
            <a:effectRef idx="3">
              <a:schemeClr val="accent5"/>
            </a:effectRef>
            <a:fontRef idx="minor">
              <a:schemeClr val="lt1"/>
            </a:fontRef>
          </p:style>
          <p:txBody>
            <a:bodyPr lIns="144000" tIns="144000"/>
            <a:lstStyle/>
            <a:p>
              <a:pPr marL="82550" indent="-82550">
                <a:defRPr/>
              </a:pPr>
              <a:r>
                <a:rPr lang="en-AU" sz="1200" dirty="0">
                  <a:solidFill>
                    <a:srgbClr val="660066"/>
                  </a:solidFill>
                  <a:latin typeface="Arial" pitchFamily="34" charset="0"/>
                  <a:cs typeface="Arial" pitchFamily="34" charset="0"/>
                </a:rPr>
                <a:t>19131</a:t>
              </a:r>
              <a:br>
                <a:rPr lang="en-AU" sz="1200" dirty="0">
                  <a:solidFill>
                    <a:srgbClr val="660066"/>
                  </a:solidFill>
                  <a:latin typeface="Arial" pitchFamily="34" charset="0"/>
                  <a:cs typeface="Arial" pitchFamily="34" charset="0"/>
                </a:rPr>
              </a:br>
              <a:r>
                <a:rPr lang="en-AU" sz="1200" dirty="0">
                  <a:solidFill>
                    <a:srgbClr val="660066"/>
                  </a:solidFill>
                  <a:latin typeface="Arial" pitchFamily="34" charset="0"/>
                  <a:cs typeface="Arial" pitchFamily="34" charset="0"/>
                </a:rPr>
                <a:t>- data product specifications</a:t>
              </a:r>
            </a:p>
          </p:txBody>
        </p:sp>
        <p:sp>
          <p:nvSpPr>
            <p:cNvPr id="5" name="Rounded Rectangle 4"/>
            <p:cNvSpPr/>
            <p:nvPr/>
          </p:nvSpPr>
          <p:spPr bwMode="auto">
            <a:xfrm>
              <a:off x="3416741" y="2095428"/>
              <a:ext cx="1714512" cy="1000132"/>
            </a:xfrm>
            <a:prstGeom prst="roundRect">
              <a:avLst>
                <a:gd name="adj" fmla="val 5394"/>
              </a:avLst>
            </a:prstGeom>
            <a:grpFill/>
            <a:ln>
              <a:headEnd type="none" w="sm" len="sm"/>
              <a:tailEnd type="none" w="sm" len="sm"/>
            </a:ln>
            <a:scene3d>
              <a:camera prst="orthographicFront">
                <a:rot lat="19200000" lon="18600000" rev="3600000"/>
              </a:camera>
              <a:lightRig rig="threePt" dir="t"/>
            </a:scene3d>
            <a:sp3d>
              <a:bevelT w="63500" h="139700"/>
            </a:sp3d>
          </p:spPr>
          <p:style>
            <a:lnRef idx="0">
              <a:schemeClr val="accent5"/>
            </a:lnRef>
            <a:fillRef idx="3">
              <a:schemeClr val="accent5"/>
            </a:fillRef>
            <a:effectRef idx="3">
              <a:schemeClr val="accent5"/>
            </a:effectRef>
            <a:fontRef idx="minor">
              <a:schemeClr val="lt1"/>
            </a:fontRef>
          </p:style>
          <p:txBody>
            <a:bodyPr lIns="144000" tIns="144000"/>
            <a:lstStyle/>
            <a:p>
              <a:pPr>
                <a:defRPr/>
              </a:pPr>
              <a:r>
                <a:rPr lang="en-AU" sz="1200" dirty="0">
                  <a:solidFill>
                    <a:srgbClr val="660066"/>
                  </a:solidFill>
                  <a:latin typeface="Arial" pitchFamily="34" charset="0"/>
                  <a:cs typeface="Arial" pitchFamily="34" charset="0"/>
                </a:rPr>
                <a:t>19135</a:t>
              </a:r>
            </a:p>
            <a:p>
              <a:pPr marL="82550" indent="-82550">
                <a:defRPr/>
              </a:pPr>
              <a:r>
                <a:rPr lang="en-AU" sz="1200" dirty="0">
                  <a:solidFill>
                    <a:srgbClr val="660066"/>
                  </a:solidFill>
                  <a:latin typeface="Arial" pitchFamily="34" charset="0"/>
                  <a:cs typeface="Arial" pitchFamily="34" charset="0"/>
                </a:rPr>
                <a:t>- </a:t>
              </a:r>
              <a:r>
                <a:rPr lang="en-GB" sz="1200" dirty="0">
                  <a:solidFill>
                    <a:srgbClr val="660066"/>
                  </a:solidFill>
                  <a:latin typeface="Arial" pitchFamily="34" charset="0"/>
                  <a:cs typeface="Arial" pitchFamily="34" charset="0"/>
                </a:rPr>
                <a:t>procedures for registration of geog information items</a:t>
              </a:r>
              <a:r>
                <a:rPr lang="en-AU" sz="1200" dirty="0">
                  <a:solidFill>
                    <a:srgbClr val="660066"/>
                  </a:solidFill>
                  <a:latin typeface="Arial" pitchFamily="34" charset="0"/>
                  <a:cs typeface="Arial" pitchFamily="34" charset="0"/>
                </a:rPr>
                <a:t> </a:t>
              </a:r>
            </a:p>
          </p:txBody>
        </p:sp>
        <p:sp>
          <p:nvSpPr>
            <p:cNvPr id="6" name="Rounded Rectangle 5"/>
            <p:cNvSpPr/>
            <p:nvPr/>
          </p:nvSpPr>
          <p:spPr bwMode="auto">
            <a:xfrm>
              <a:off x="2071858" y="2786434"/>
              <a:ext cx="1714512" cy="1000132"/>
            </a:xfrm>
            <a:prstGeom prst="roundRect">
              <a:avLst>
                <a:gd name="adj" fmla="val 5394"/>
              </a:avLst>
            </a:prstGeom>
            <a:grpFill/>
            <a:ln>
              <a:headEnd type="none" w="sm" len="sm"/>
              <a:tailEnd type="none" w="sm" len="sm"/>
            </a:ln>
            <a:scene3d>
              <a:camera prst="orthographicFront">
                <a:rot lat="19200000" lon="18600000" rev="3600000"/>
              </a:camera>
              <a:lightRig rig="threePt" dir="t"/>
            </a:scene3d>
            <a:sp3d>
              <a:bevelT w="63500" h="139700"/>
            </a:sp3d>
          </p:spPr>
          <p:style>
            <a:lnRef idx="0">
              <a:schemeClr val="accent5"/>
            </a:lnRef>
            <a:fillRef idx="3">
              <a:schemeClr val="accent5"/>
            </a:fillRef>
            <a:effectRef idx="3">
              <a:schemeClr val="accent5"/>
            </a:effectRef>
            <a:fontRef idx="minor">
              <a:schemeClr val="lt1"/>
            </a:fontRef>
          </p:style>
          <p:txBody>
            <a:bodyPr lIns="144000" tIns="144000"/>
            <a:lstStyle/>
            <a:p>
              <a:pPr>
                <a:defRPr/>
              </a:pPr>
              <a:r>
                <a:rPr lang="en-AU" sz="1200" dirty="0">
                  <a:solidFill>
                    <a:srgbClr val="660066"/>
                  </a:solidFill>
                  <a:latin typeface="Arial" pitchFamily="34" charset="0"/>
                  <a:cs typeface="Arial" pitchFamily="34" charset="0"/>
                </a:rPr>
                <a:t>19129</a:t>
              </a:r>
            </a:p>
            <a:p>
              <a:pPr marL="82550" indent="-82550">
                <a:defRPr/>
              </a:pPr>
              <a:r>
                <a:rPr lang="en-AU" sz="1200" dirty="0">
                  <a:solidFill>
                    <a:srgbClr val="660066"/>
                  </a:solidFill>
                  <a:latin typeface="Arial" pitchFamily="34" charset="0"/>
                  <a:cs typeface="Arial" pitchFamily="34" charset="0"/>
                </a:rPr>
                <a:t>- imagery, </a:t>
              </a:r>
              <a:r>
                <a:rPr lang="en-GB" sz="1200" dirty="0">
                  <a:solidFill>
                    <a:srgbClr val="660066"/>
                  </a:solidFill>
                  <a:latin typeface="Arial" pitchFamily="34" charset="0"/>
                  <a:cs typeface="Arial" pitchFamily="34" charset="0"/>
                </a:rPr>
                <a:t> gridded and coverage data framework</a:t>
              </a:r>
              <a:endParaRPr lang="en-AU" sz="1200" dirty="0">
                <a:solidFill>
                  <a:srgbClr val="660066"/>
                </a:solidFill>
                <a:latin typeface="Arial" pitchFamily="34" charset="0"/>
                <a:cs typeface="Arial" pitchFamily="34" charset="0"/>
              </a:endParaRPr>
            </a:p>
          </p:txBody>
        </p:sp>
        <p:sp>
          <p:nvSpPr>
            <p:cNvPr id="7" name="Rounded Rectangle 6"/>
            <p:cNvSpPr/>
            <p:nvPr/>
          </p:nvSpPr>
          <p:spPr bwMode="auto">
            <a:xfrm>
              <a:off x="1738794" y="1238736"/>
              <a:ext cx="1714512" cy="1000132"/>
            </a:xfrm>
            <a:prstGeom prst="roundRect">
              <a:avLst>
                <a:gd name="adj" fmla="val 5394"/>
              </a:avLst>
            </a:prstGeom>
            <a:grpFill/>
            <a:ln>
              <a:headEnd type="none" w="sm" len="sm"/>
              <a:tailEnd type="none" w="sm" len="sm"/>
            </a:ln>
            <a:scene3d>
              <a:camera prst="orthographicFront">
                <a:rot lat="19200000" lon="18600000" rev="3600000"/>
              </a:camera>
              <a:lightRig rig="threePt" dir="t"/>
            </a:scene3d>
            <a:sp3d>
              <a:bevelT w="63500" h="139700"/>
            </a:sp3d>
          </p:spPr>
          <p:style>
            <a:lnRef idx="0">
              <a:schemeClr val="accent5"/>
            </a:lnRef>
            <a:fillRef idx="3">
              <a:schemeClr val="accent5"/>
            </a:fillRef>
            <a:effectRef idx="3">
              <a:schemeClr val="accent5"/>
            </a:effectRef>
            <a:fontRef idx="minor">
              <a:schemeClr val="lt1"/>
            </a:fontRef>
          </p:style>
          <p:txBody>
            <a:bodyPr lIns="144000" tIns="144000"/>
            <a:lstStyle/>
            <a:p>
              <a:pPr>
                <a:defRPr/>
              </a:pPr>
              <a:r>
                <a:rPr lang="en-AU" sz="1200" dirty="0">
                  <a:solidFill>
                    <a:srgbClr val="660066"/>
                  </a:solidFill>
                  <a:latin typeface="Arial" pitchFamily="34" charset="0"/>
                  <a:cs typeface="Arial" pitchFamily="34" charset="0"/>
                </a:rPr>
                <a:t>19117</a:t>
              </a:r>
            </a:p>
            <a:p>
              <a:pPr>
                <a:defRPr/>
              </a:pPr>
              <a:r>
                <a:rPr lang="en-AU" sz="1200" dirty="0">
                  <a:solidFill>
                    <a:srgbClr val="660066"/>
                  </a:solidFill>
                  <a:latin typeface="Arial" pitchFamily="34" charset="0"/>
                  <a:cs typeface="Arial" pitchFamily="34" charset="0"/>
                </a:rPr>
                <a:t>- portrayal</a:t>
              </a:r>
            </a:p>
          </p:txBody>
        </p:sp>
        <p:sp>
          <p:nvSpPr>
            <p:cNvPr id="8" name="Rounded Rectangle 7"/>
            <p:cNvSpPr/>
            <p:nvPr/>
          </p:nvSpPr>
          <p:spPr bwMode="auto">
            <a:xfrm>
              <a:off x="419541" y="3406378"/>
              <a:ext cx="1714512" cy="1000132"/>
            </a:xfrm>
            <a:prstGeom prst="roundRect">
              <a:avLst>
                <a:gd name="adj" fmla="val 5394"/>
              </a:avLst>
            </a:prstGeom>
            <a:grpFill/>
            <a:ln>
              <a:headEnd type="none" w="sm" len="sm"/>
              <a:tailEnd type="none" w="sm" len="sm"/>
            </a:ln>
            <a:scene3d>
              <a:camera prst="orthographicFront">
                <a:rot lat="19200000" lon="18600000" rev="3600000"/>
              </a:camera>
              <a:lightRig rig="threePt" dir="t"/>
            </a:scene3d>
            <a:sp3d>
              <a:bevelT w="63500" h="139700"/>
            </a:sp3d>
          </p:spPr>
          <p:style>
            <a:lnRef idx="0">
              <a:schemeClr val="accent5"/>
            </a:lnRef>
            <a:fillRef idx="3">
              <a:schemeClr val="accent5"/>
            </a:fillRef>
            <a:effectRef idx="3">
              <a:schemeClr val="accent5"/>
            </a:effectRef>
            <a:fontRef idx="minor">
              <a:schemeClr val="lt1"/>
            </a:fontRef>
          </p:style>
          <p:txBody>
            <a:bodyPr lIns="144000" tIns="144000"/>
            <a:lstStyle/>
            <a:p>
              <a:pPr>
                <a:defRPr/>
              </a:pPr>
              <a:r>
                <a:rPr lang="en-AU" sz="1200" dirty="0">
                  <a:solidFill>
                    <a:srgbClr val="660066"/>
                  </a:solidFill>
                  <a:latin typeface="Arial" pitchFamily="34" charset="0"/>
                  <a:cs typeface="Arial" pitchFamily="34" charset="0"/>
                </a:rPr>
                <a:t>19111</a:t>
              </a:r>
            </a:p>
            <a:p>
              <a:pPr marL="82550" indent="-82550">
                <a:defRPr/>
              </a:pPr>
              <a:r>
                <a:rPr lang="en-AU" sz="1200" dirty="0">
                  <a:solidFill>
                    <a:srgbClr val="660066"/>
                  </a:solidFill>
                  <a:latin typeface="Arial" pitchFamily="34" charset="0"/>
                  <a:cs typeface="Arial" pitchFamily="34" charset="0"/>
                </a:rPr>
                <a:t>- spatial referencing by coordinates</a:t>
              </a:r>
            </a:p>
          </p:txBody>
        </p:sp>
        <p:sp>
          <p:nvSpPr>
            <p:cNvPr id="9" name="Rounded Rectangle 8"/>
            <p:cNvSpPr/>
            <p:nvPr/>
          </p:nvSpPr>
          <p:spPr bwMode="auto">
            <a:xfrm>
              <a:off x="3643306" y="1190296"/>
              <a:ext cx="1810420" cy="1000132"/>
            </a:xfrm>
            <a:prstGeom prst="roundRect">
              <a:avLst>
                <a:gd name="adj" fmla="val 5394"/>
              </a:avLst>
            </a:prstGeom>
            <a:grpFill/>
            <a:ln>
              <a:headEnd type="none" w="sm" len="sm"/>
              <a:tailEnd type="none" w="sm" len="sm"/>
            </a:ln>
            <a:scene3d>
              <a:camera prst="orthographicFront">
                <a:rot lat="19200000" lon="18600000" rev="3600000"/>
              </a:camera>
              <a:lightRig rig="threePt" dir="t"/>
            </a:scene3d>
            <a:sp3d>
              <a:bevelT w="63500" h="139700"/>
            </a:sp3d>
          </p:spPr>
          <p:style>
            <a:lnRef idx="0">
              <a:schemeClr val="accent5"/>
            </a:lnRef>
            <a:fillRef idx="3">
              <a:schemeClr val="accent5"/>
            </a:fillRef>
            <a:effectRef idx="3">
              <a:schemeClr val="accent5"/>
            </a:effectRef>
            <a:fontRef idx="minor">
              <a:schemeClr val="lt1"/>
            </a:fontRef>
          </p:style>
          <p:txBody>
            <a:bodyPr lIns="144000" tIns="144000"/>
            <a:lstStyle/>
            <a:p>
              <a:pPr>
                <a:defRPr/>
              </a:pPr>
              <a:r>
                <a:rPr lang="en-AU" sz="1200" dirty="0">
                  <a:solidFill>
                    <a:srgbClr val="660066"/>
                  </a:solidFill>
                  <a:latin typeface="Arial" pitchFamily="34" charset="0"/>
                  <a:cs typeface="Arial" pitchFamily="34" charset="0"/>
                </a:rPr>
                <a:t>19139</a:t>
              </a:r>
            </a:p>
            <a:p>
              <a:pPr marL="82550" indent="-82550">
                <a:defRPr/>
              </a:pPr>
              <a:r>
                <a:rPr lang="en-AU" sz="1200" dirty="0">
                  <a:solidFill>
                    <a:srgbClr val="660066"/>
                  </a:solidFill>
                  <a:latin typeface="Arial" pitchFamily="34" charset="0"/>
                  <a:cs typeface="Arial" pitchFamily="34" charset="0"/>
                </a:rPr>
                <a:t>- metadata - XML schema implementation</a:t>
              </a:r>
            </a:p>
          </p:txBody>
        </p:sp>
        <p:sp>
          <p:nvSpPr>
            <p:cNvPr id="11" name="Rounded Rectangle 10"/>
            <p:cNvSpPr/>
            <p:nvPr/>
          </p:nvSpPr>
          <p:spPr bwMode="auto">
            <a:xfrm>
              <a:off x="162784" y="1834178"/>
              <a:ext cx="1714512" cy="1000132"/>
            </a:xfrm>
            <a:prstGeom prst="roundRect">
              <a:avLst>
                <a:gd name="adj" fmla="val 5394"/>
              </a:avLst>
            </a:prstGeom>
            <a:grpFill/>
            <a:ln>
              <a:headEnd type="none" w="sm" len="sm"/>
              <a:tailEnd type="none" w="sm" len="sm"/>
            </a:ln>
            <a:scene3d>
              <a:camera prst="orthographicFront">
                <a:rot lat="19200000" lon="18600000" rev="3600000"/>
              </a:camera>
              <a:lightRig rig="threePt" dir="t"/>
            </a:scene3d>
            <a:sp3d>
              <a:bevelT w="63500" h="139700"/>
            </a:sp3d>
          </p:spPr>
          <p:style>
            <a:lnRef idx="0">
              <a:schemeClr val="accent5"/>
            </a:lnRef>
            <a:fillRef idx="3">
              <a:schemeClr val="accent5"/>
            </a:fillRef>
            <a:effectRef idx="3">
              <a:schemeClr val="accent5"/>
            </a:effectRef>
            <a:fontRef idx="minor">
              <a:schemeClr val="lt1"/>
            </a:fontRef>
          </p:style>
          <p:txBody>
            <a:bodyPr lIns="144000" tIns="144000"/>
            <a:lstStyle/>
            <a:p>
              <a:pPr>
                <a:defRPr/>
              </a:pPr>
              <a:r>
                <a:rPr lang="en-AU" sz="1200" dirty="0">
                  <a:solidFill>
                    <a:srgbClr val="660066"/>
                  </a:solidFill>
                  <a:latin typeface="Arial" pitchFamily="34" charset="0"/>
                  <a:cs typeface="Arial" pitchFamily="34" charset="0"/>
                </a:rPr>
                <a:t>19109</a:t>
              </a:r>
              <a:br>
                <a:rPr lang="en-AU" sz="1200" dirty="0">
                  <a:solidFill>
                    <a:srgbClr val="660066"/>
                  </a:solidFill>
                  <a:latin typeface="Arial" pitchFamily="34" charset="0"/>
                  <a:cs typeface="Arial" pitchFamily="34" charset="0"/>
                </a:rPr>
              </a:br>
              <a:r>
                <a:rPr lang="en-AU" sz="1200" dirty="0">
                  <a:solidFill>
                    <a:srgbClr val="660066"/>
                  </a:solidFill>
                  <a:latin typeface="Arial" pitchFamily="34" charset="0"/>
                  <a:cs typeface="Arial" pitchFamily="34" charset="0"/>
                </a:rPr>
                <a:t>- rules for application</a:t>
              </a:r>
              <a:br>
                <a:rPr lang="en-AU" sz="1200" dirty="0">
                  <a:solidFill>
                    <a:srgbClr val="660066"/>
                  </a:solidFill>
                  <a:latin typeface="Arial" pitchFamily="34" charset="0"/>
                  <a:cs typeface="Arial" pitchFamily="34" charset="0"/>
                </a:rPr>
              </a:br>
              <a:r>
                <a:rPr lang="en-AU" sz="1200" dirty="0">
                  <a:solidFill>
                    <a:srgbClr val="660066"/>
                  </a:solidFill>
                  <a:latin typeface="Arial" pitchFamily="34" charset="0"/>
                  <a:cs typeface="Arial" pitchFamily="34" charset="0"/>
                </a:rPr>
                <a:t> schema</a:t>
              </a:r>
            </a:p>
          </p:txBody>
        </p:sp>
        <p:sp>
          <p:nvSpPr>
            <p:cNvPr id="12" name="Rounded Rectangle 11"/>
            <p:cNvSpPr/>
            <p:nvPr/>
          </p:nvSpPr>
          <p:spPr bwMode="auto">
            <a:xfrm>
              <a:off x="1714480" y="2036241"/>
              <a:ext cx="1714512" cy="1000132"/>
            </a:xfrm>
            <a:prstGeom prst="roundRect">
              <a:avLst>
                <a:gd name="adj" fmla="val 5394"/>
              </a:avLst>
            </a:prstGeom>
            <a:grpFill/>
            <a:ln>
              <a:headEnd type="none" w="sm" len="sm"/>
              <a:tailEnd type="none" w="sm" len="sm"/>
            </a:ln>
            <a:scene3d>
              <a:camera prst="orthographicFront">
                <a:rot lat="19200000" lon="18600000" rev="3600000"/>
              </a:camera>
              <a:lightRig rig="threePt" dir="t"/>
            </a:scene3d>
            <a:sp3d>
              <a:bevelT w="63500" h="139700"/>
            </a:sp3d>
          </p:spPr>
          <p:style>
            <a:lnRef idx="0">
              <a:schemeClr val="accent5"/>
            </a:lnRef>
            <a:fillRef idx="3">
              <a:schemeClr val="accent5"/>
            </a:fillRef>
            <a:effectRef idx="3">
              <a:schemeClr val="accent5"/>
            </a:effectRef>
            <a:fontRef idx="minor">
              <a:schemeClr val="lt1"/>
            </a:fontRef>
          </p:style>
          <p:txBody>
            <a:bodyPr lIns="144000" tIns="144000"/>
            <a:lstStyle/>
            <a:p>
              <a:pPr>
                <a:defRPr/>
              </a:pPr>
              <a:r>
                <a:rPr lang="en-AU" sz="1200" dirty="0">
                  <a:solidFill>
                    <a:srgbClr val="660066"/>
                  </a:solidFill>
                  <a:latin typeface="Arial" pitchFamily="34" charset="0"/>
                  <a:cs typeface="Arial" pitchFamily="34" charset="0"/>
                </a:rPr>
                <a:t>19126</a:t>
              </a:r>
            </a:p>
            <a:p>
              <a:pPr marL="82550" indent="-82550">
                <a:defRPr/>
              </a:pPr>
              <a:r>
                <a:rPr lang="en-AU" sz="1200" dirty="0">
                  <a:solidFill>
                    <a:srgbClr val="660066"/>
                  </a:solidFill>
                  <a:latin typeface="Arial" pitchFamily="34" charset="0"/>
                  <a:cs typeface="Arial" pitchFamily="34" charset="0"/>
                </a:rPr>
                <a:t>- feature concept dictionaries and registers</a:t>
              </a:r>
            </a:p>
          </p:txBody>
        </p:sp>
        <p:sp>
          <p:nvSpPr>
            <p:cNvPr id="13" name="Rounded Rectangle 12"/>
            <p:cNvSpPr/>
            <p:nvPr/>
          </p:nvSpPr>
          <p:spPr bwMode="auto">
            <a:xfrm>
              <a:off x="3488555" y="4655509"/>
              <a:ext cx="1714512" cy="1000132"/>
            </a:xfrm>
            <a:prstGeom prst="roundRect">
              <a:avLst>
                <a:gd name="adj" fmla="val 5394"/>
              </a:avLst>
            </a:prstGeom>
            <a:grpFill/>
            <a:ln>
              <a:headEnd type="none" w="sm" len="sm"/>
              <a:tailEnd type="none" w="sm" len="sm"/>
            </a:ln>
            <a:scene3d>
              <a:camera prst="orthographicFront">
                <a:rot lat="19200000" lon="18600000" rev="3600000"/>
              </a:camera>
              <a:lightRig rig="threePt" dir="t"/>
            </a:scene3d>
            <a:sp3d>
              <a:bevelT w="63500" h="139700"/>
            </a:sp3d>
          </p:spPr>
          <p:style>
            <a:lnRef idx="0">
              <a:schemeClr val="accent5"/>
            </a:lnRef>
            <a:fillRef idx="3">
              <a:schemeClr val="accent5"/>
            </a:fillRef>
            <a:effectRef idx="3">
              <a:schemeClr val="accent5"/>
            </a:effectRef>
            <a:fontRef idx="minor">
              <a:schemeClr val="lt1"/>
            </a:fontRef>
          </p:style>
          <p:txBody>
            <a:bodyPr lIns="144000" tIns="144000"/>
            <a:lstStyle/>
            <a:p>
              <a:pPr>
                <a:defRPr/>
              </a:pPr>
              <a:r>
                <a:rPr lang="en-AU" sz="1200" dirty="0">
                  <a:solidFill>
                    <a:srgbClr val="660066"/>
                  </a:solidFill>
                  <a:latin typeface="Arial" pitchFamily="34" charset="0"/>
                  <a:cs typeface="Arial" pitchFamily="34" charset="0"/>
                </a:rPr>
                <a:t>19115</a:t>
              </a:r>
            </a:p>
            <a:p>
              <a:pPr marL="82550" indent="-82550">
                <a:defRPr/>
              </a:pPr>
              <a:r>
                <a:rPr lang="en-AU" sz="1200" dirty="0">
                  <a:solidFill>
                    <a:srgbClr val="660066"/>
                  </a:solidFill>
                  <a:latin typeface="Arial" pitchFamily="34" charset="0"/>
                  <a:cs typeface="Arial" pitchFamily="34" charset="0"/>
                </a:rPr>
                <a:t>- metadata implementation specification </a:t>
              </a:r>
            </a:p>
          </p:txBody>
        </p:sp>
        <p:sp>
          <p:nvSpPr>
            <p:cNvPr id="14" name="Rounded Rectangle 13"/>
            <p:cNvSpPr/>
            <p:nvPr/>
          </p:nvSpPr>
          <p:spPr bwMode="auto">
            <a:xfrm>
              <a:off x="1190664" y="3941317"/>
              <a:ext cx="1714512" cy="1000132"/>
            </a:xfrm>
            <a:prstGeom prst="roundRect">
              <a:avLst>
                <a:gd name="adj" fmla="val 5394"/>
              </a:avLst>
            </a:prstGeom>
            <a:grpFill/>
            <a:ln>
              <a:headEnd type="none" w="sm" len="sm"/>
              <a:tailEnd type="none" w="sm" len="sm"/>
            </a:ln>
            <a:scene3d>
              <a:camera prst="orthographicFront">
                <a:rot lat="19200000" lon="18600000" rev="3600000"/>
              </a:camera>
              <a:lightRig rig="threePt" dir="t"/>
            </a:scene3d>
            <a:sp3d>
              <a:bevelT w="63500" h="139700"/>
            </a:sp3d>
          </p:spPr>
          <p:style>
            <a:lnRef idx="0">
              <a:schemeClr val="accent5"/>
            </a:lnRef>
            <a:fillRef idx="3">
              <a:schemeClr val="accent5"/>
            </a:fillRef>
            <a:effectRef idx="3">
              <a:schemeClr val="accent5"/>
            </a:effectRef>
            <a:fontRef idx="minor">
              <a:schemeClr val="lt1"/>
            </a:fontRef>
          </p:style>
          <p:txBody>
            <a:bodyPr lIns="144000" tIns="144000"/>
            <a:lstStyle/>
            <a:p>
              <a:pPr>
                <a:defRPr/>
              </a:pPr>
              <a:r>
                <a:rPr lang="en-AU" sz="1200" dirty="0">
                  <a:solidFill>
                    <a:srgbClr val="660066"/>
                  </a:solidFill>
                  <a:latin typeface="Arial" pitchFamily="34" charset="0"/>
                  <a:cs typeface="Arial" pitchFamily="34" charset="0"/>
                </a:rPr>
                <a:t>19113</a:t>
              </a:r>
            </a:p>
            <a:p>
              <a:pPr marL="82550" indent="-82550">
                <a:defRPr/>
              </a:pPr>
              <a:r>
                <a:rPr lang="en-AU" sz="1200" dirty="0">
                  <a:solidFill>
                    <a:srgbClr val="660066"/>
                  </a:solidFill>
                  <a:latin typeface="Arial" pitchFamily="34" charset="0"/>
                  <a:cs typeface="Arial" pitchFamily="34" charset="0"/>
                </a:rPr>
                <a:t>- quality principles</a:t>
              </a:r>
            </a:p>
          </p:txBody>
        </p:sp>
        <p:sp>
          <p:nvSpPr>
            <p:cNvPr id="15" name="Rounded Rectangle 14"/>
            <p:cNvSpPr/>
            <p:nvPr/>
          </p:nvSpPr>
          <p:spPr bwMode="auto">
            <a:xfrm>
              <a:off x="297783" y="976358"/>
              <a:ext cx="1773887" cy="1000132"/>
            </a:xfrm>
            <a:prstGeom prst="roundRect">
              <a:avLst>
                <a:gd name="adj" fmla="val 5394"/>
              </a:avLst>
            </a:prstGeom>
            <a:grpFill/>
            <a:ln>
              <a:headEnd type="none" w="sm" len="sm"/>
              <a:tailEnd type="none" w="sm" len="sm"/>
            </a:ln>
            <a:scene3d>
              <a:camera prst="orthographicFront">
                <a:rot lat="19200000" lon="18600000" rev="3600000"/>
              </a:camera>
              <a:lightRig rig="threePt" dir="t"/>
            </a:scene3d>
            <a:sp3d>
              <a:bevelT w="63500" h="139700"/>
            </a:sp3d>
          </p:spPr>
          <p:style>
            <a:lnRef idx="0">
              <a:schemeClr val="accent5"/>
            </a:lnRef>
            <a:fillRef idx="3">
              <a:schemeClr val="accent5"/>
            </a:fillRef>
            <a:effectRef idx="3">
              <a:schemeClr val="accent5"/>
            </a:effectRef>
            <a:fontRef idx="minor">
              <a:schemeClr val="lt1"/>
            </a:fontRef>
          </p:style>
          <p:txBody>
            <a:bodyPr lIns="144000" tIns="144000"/>
            <a:lstStyle/>
            <a:p>
              <a:pPr>
                <a:defRPr/>
              </a:pPr>
              <a:r>
                <a:rPr lang="en-AU" sz="1200" dirty="0">
                  <a:solidFill>
                    <a:srgbClr val="660066"/>
                  </a:solidFill>
                  <a:latin typeface="Arial" pitchFamily="34" charset="0"/>
                  <a:cs typeface="Arial" pitchFamily="34" charset="0"/>
                </a:rPr>
                <a:t>19107</a:t>
              </a:r>
            </a:p>
            <a:p>
              <a:pPr marL="82550" indent="-82550">
                <a:defRPr/>
              </a:pPr>
              <a:r>
                <a:rPr lang="en-AU" sz="1200" dirty="0">
                  <a:solidFill>
                    <a:srgbClr val="660066"/>
                  </a:solidFill>
                  <a:latin typeface="Arial" pitchFamily="34" charset="0"/>
                  <a:cs typeface="Arial" pitchFamily="34" charset="0"/>
                </a:rPr>
                <a:t>- spatial schema</a:t>
              </a:r>
            </a:p>
          </p:txBody>
        </p:sp>
        <p:sp>
          <p:nvSpPr>
            <p:cNvPr id="16" name="Rounded Rectangle 15"/>
            <p:cNvSpPr/>
            <p:nvPr/>
          </p:nvSpPr>
          <p:spPr bwMode="auto">
            <a:xfrm>
              <a:off x="166970" y="2679183"/>
              <a:ext cx="1714512" cy="1000132"/>
            </a:xfrm>
            <a:prstGeom prst="roundRect">
              <a:avLst>
                <a:gd name="adj" fmla="val 5394"/>
              </a:avLst>
            </a:prstGeom>
            <a:grpFill/>
            <a:ln>
              <a:headEnd type="none" w="sm" len="sm"/>
              <a:tailEnd type="none" w="sm" len="sm"/>
            </a:ln>
            <a:scene3d>
              <a:camera prst="orthographicFront">
                <a:rot lat="19200000" lon="18600000" rev="3600000"/>
              </a:camera>
              <a:lightRig rig="threePt" dir="t"/>
            </a:scene3d>
            <a:sp3d>
              <a:bevelT w="63500" h="139700"/>
            </a:sp3d>
          </p:spPr>
          <p:style>
            <a:lnRef idx="0">
              <a:schemeClr val="accent5"/>
            </a:lnRef>
            <a:fillRef idx="3">
              <a:schemeClr val="accent5"/>
            </a:fillRef>
            <a:effectRef idx="3">
              <a:schemeClr val="accent5"/>
            </a:effectRef>
            <a:fontRef idx="minor">
              <a:schemeClr val="lt1"/>
            </a:fontRef>
          </p:style>
          <p:txBody>
            <a:bodyPr lIns="144000" tIns="144000"/>
            <a:lstStyle/>
            <a:p>
              <a:pPr>
                <a:defRPr/>
              </a:pPr>
              <a:r>
                <a:rPr lang="en-AU" sz="1200" dirty="0">
                  <a:solidFill>
                    <a:srgbClr val="660066"/>
                  </a:solidFill>
                  <a:latin typeface="Arial" pitchFamily="34" charset="0"/>
                  <a:cs typeface="Arial" pitchFamily="34" charset="0"/>
                </a:rPr>
                <a:t>19110</a:t>
              </a:r>
            </a:p>
            <a:p>
              <a:pPr marL="82550" indent="-82550">
                <a:defRPr/>
              </a:pPr>
              <a:r>
                <a:rPr lang="en-AU" sz="1200" dirty="0">
                  <a:solidFill>
                    <a:srgbClr val="660066"/>
                  </a:solidFill>
                  <a:latin typeface="Arial" pitchFamily="34" charset="0"/>
                  <a:cs typeface="Arial" pitchFamily="34" charset="0"/>
                </a:rPr>
                <a:t>- methodology for feature cataloguing</a:t>
              </a:r>
            </a:p>
          </p:txBody>
        </p:sp>
        <p:sp>
          <p:nvSpPr>
            <p:cNvPr id="10" name="Rounded Rectangle 9"/>
            <p:cNvSpPr/>
            <p:nvPr/>
          </p:nvSpPr>
          <p:spPr bwMode="auto">
            <a:xfrm>
              <a:off x="2453174" y="4262694"/>
              <a:ext cx="1714512" cy="1000132"/>
            </a:xfrm>
            <a:prstGeom prst="roundRect">
              <a:avLst>
                <a:gd name="adj" fmla="val 5394"/>
              </a:avLst>
            </a:prstGeom>
            <a:grpFill/>
            <a:ln>
              <a:headEnd type="none" w="sm" len="sm"/>
              <a:tailEnd type="none" w="sm" len="sm"/>
            </a:ln>
            <a:scene3d>
              <a:camera prst="orthographicFront">
                <a:rot lat="19200000" lon="18600000" rev="3600000"/>
              </a:camera>
              <a:lightRig rig="threePt" dir="t"/>
            </a:scene3d>
            <a:sp3d>
              <a:bevelT w="63500" h="139700"/>
            </a:sp3d>
          </p:spPr>
          <p:style>
            <a:lnRef idx="0">
              <a:schemeClr val="accent5"/>
            </a:lnRef>
            <a:fillRef idx="3">
              <a:schemeClr val="accent5"/>
            </a:fillRef>
            <a:effectRef idx="3">
              <a:schemeClr val="accent5"/>
            </a:effectRef>
            <a:fontRef idx="minor">
              <a:schemeClr val="lt1"/>
            </a:fontRef>
          </p:style>
          <p:txBody>
            <a:bodyPr lIns="144000" tIns="144000"/>
            <a:lstStyle/>
            <a:p>
              <a:pPr>
                <a:defRPr/>
              </a:pPr>
              <a:r>
                <a:rPr lang="en-AU" sz="1200" dirty="0">
                  <a:solidFill>
                    <a:srgbClr val="660066"/>
                  </a:solidFill>
                  <a:latin typeface="Arial" pitchFamily="34" charset="0"/>
                  <a:cs typeface="Arial" pitchFamily="34" charset="0"/>
                </a:rPr>
                <a:t>19114</a:t>
              </a:r>
            </a:p>
            <a:p>
              <a:pPr marL="82550" indent="-82550">
                <a:defRPr/>
              </a:pPr>
              <a:r>
                <a:rPr lang="en-AU" sz="1200" dirty="0">
                  <a:solidFill>
                    <a:srgbClr val="660066"/>
                  </a:solidFill>
                  <a:latin typeface="Arial" pitchFamily="34" charset="0"/>
                  <a:cs typeface="Arial" pitchFamily="34" charset="0"/>
                </a:rPr>
                <a:t>- quality evaluation procedures</a:t>
              </a:r>
            </a:p>
          </p:txBody>
        </p:sp>
      </p:grpSp>
      <p:grpSp>
        <p:nvGrpSpPr>
          <p:cNvPr id="19" name="Group 44"/>
          <p:cNvGrpSpPr>
            <a:grpSpLocks/>
          </p:cNvGrpSpPr>
          <p:nvPr/>
        </p:nvGrpSpPr>
        <p:grpSpPr bwMode="auto">
          <a:xfrm rot="-172550">
            <a:off x="4660900" y="814408"/>
            <a:ext cx="3409950" cy="3449638"/>
            <a:chOff x="7933173" y="83510"/>
            <a:chExt cx="3408637" cy="3449881"/>
          </a:xfrm>
        </p:grpSpPr>
        <p:grpSp>
          <p:nvGrpSpPr>
            <p:cNvPr id="19464" name="Group 58"/>
            <p:cNvGrpSpPr>
              <a:grpSpLocks/>
            </p:cNvGrpSpPr>
            <p:nvPr/>
          </p:nvGrpSpPr>
          <p:grpSpPr bwMode="auto">
            <a:xfrm>
              <a:off x="8543365" y="770965"/>
              <a:ext cx="2294427" cy="2320710"/>
              <a:chOff x="5475646" y="1309493"/>
              <a:chExt cx="2294427" cy="2320710"/>
            </a:xfrm>
          </p:grpSpPr>
          <p:sp>
            <p:nvSpPr>
              <p:cNvPr id="46" name="Cube 45"/>
              <p:cNvSpPr/>
              <p:nvPr/>
            </p:nvSpPr>
            <p:spPr>
              <a:xfrm rot="172919" flipH="1">
                <a:off x="6269651" y="2575622"/>
                <a:ext cx="1437677" cy="711378"/>
              </a:xfrm>
              <a:prstGeom prst="cube">
                <a:avLst>
                  <a:gd name="adj" fmla="val 58888"/>
                </a:avLst>
              </a:prstGeom>
              <a:solidFill>
                <a:schemeClr val="accent5">
                  <a:lumMod val="40000"/>
                  <a:lumOff val="60000"/>
                </a:schemeClr>
              </a:solidFill>
              <a:ln>
                <a:solidFill>
                  <a:srgbClr val="FF0000"/>
                </a:solidFill>
                <a:prstDash val="sysDash"/>
              </a:ln>
              <a:scene3d>
                <a:camera prst="isometricRightUp">
                  <a:rot lat="2160000" lon="192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sz="600" b="1" dirty="0">
                    <a:solidFill>
                      <a:srgbClr val="002060"/>
                    </a:solidFill>
                  </a:rPr>
                  <a:t>Supplementary Data Producer Code Register</a:t>
                </a:r>
              </a:p>
            </p:txBody>
          </p:sp>
          <p:sp>
            <p:nvSpPr>
              <p:cNvPr id="47" name="Cube 46"/>
              <p:cNvSpPr/>
              <p:nvPr/>
            </p:nvSpPr>
            <p:spPr>
              <a:xfrm rot="172919" flipH="1">
                <a:off x="5475646" y="2919526"/>
                <a:ext cx="1437677" cy="710677"/>
              </a:xfrm>
              <a:prstGeom prst="cube">
                <a:avLst>
                  <a:gd name="adj" fmla="val 58888"/>
                </a:avLst>
              </a:prstGeom>
              <a:solidFill>
                <a:schemeClr val="accent5">
                  <a:lumMod val="40000"/>
                  <a:lumOff val="60000"/>
                </a:schemeClr>
              </a:solidFill>
              <a:scene3d>
                <a:camera prst="isometricRightUp">
                  <a:rot lat="2160000" lon="192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sz="600" b="1" dirty="0">
                    <a:solidFill>
                      <a:srgbClr val="002060"/>
                    </a:solidFill>
                  </a:rPr>
                  <a:t>Main Data Producer Code Register</a:t>
                </a:r>
              </a:p>
            </p:txBody>
          </p:sp>
          <p:sp>
            <p:nvSpPr>
              <p:cNvPr id="48" name="Cube 47"/>
              <p:cNvSpPr/>
              <p:nvPr/>
            </p:nvSpPr>
            <p:spPr>
              <a:xfrm rot="172919" flipH="1">
                <a:off x="6284330" y="2264276"/>
                <a:ext cx="1437677" cy="711378"/>
              </a:xfrm>
              <a:prstGeom prst="cube">
                <a:avLst>
                  <a:gd name="adj" fmla="val 58888"/>
                </a:avLst>
              </a:prstGeom>
              <a:solidFill>
                <a:schemeClr val="accent5">
                  <a:lumMod val="40000"/>
                  <a:lumOff val="60000"/>
                </a:schemeClr>
              </a:solidFill>
              <a:ln>
                <a:solidFill>
                  <a:srgbClr val="FF0000"/>
                </a:solidFill>
                <a:prstDash val="sysDash"/>
              </a:ln>
              <a:scene3d>
                <a:camera prst="isometricRightUp">
                  <a:rot lat="2160000" lon="192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sz="600" b="1" dirty="0">
                    <a:solidFill>
                      <a:srgbClr val="002060"/>
                    </a:solidFill>
                  </a:rPr>
                  <a:t>Supplementary Product Specifications Register</a:t>
                </a:r>
              </a:p>
            </p:txBody>
          </p:sp>
          <p:sp>
            <p:nvSpPr>
              <p:cNvPr id="49" name="Cube 48"/>
              <p:cNvSpPr/>
              <p:nvPr/>
            </p:nvSpPr>
            <p:spPr>
              <a:xfrm rot="172919" flipH="1">
                <a:off x="5490325" y="2608179"/>
                <a:ext cx="1437677" cy="710677"/>
              </a:xfrm>
              <a:prstGeom prst="cube">
                <a:avLst>
                  <a:gd name="adj" fmla="val 58888"/>
                </a:avLst>
              </a:prstGeom>
              <a:solidFill>
                <a:schemeClr val="accent5">
                  <a:lumMod val="40000"/>
                  <a:lumOff val="60000"/>
                </a:schemeClr>
              </a:solidFill>
              <a:scene3d>
                <a:camera prst="isometricRightUp">
                  <a:rot lat="2160000" lon="192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sz="600" b="1" dirty="0">
                    <a:solidFill>
                      <a:srgbClr val="002060"/>
                    </a:solidFill>
                  </a:rPr>
                  <a:t>Main Product Specifications Register</a:t>
                </a:r>
              </a:p>
            </p:txBody>
          </p:sp>
          <p:sp>
            <p:nvSpPr>
              <p:cNvPr id="50" name="Cube 49"/>
              <p:cNvSpPr/>
              <p:nvPr/>
            </p:nvSpPr>
            <p:spPr>
              <a:xfrm rot="172919" flipH="1">
                <a:off x="6300552" y="1942037"/>
                <a:ext cx="1437677" cy="711378"/>
              </a:xfrm>
              <a:prstGeom prst="cube">
                <a:avLst>
                  <a:gd name="adj" fmla="val 58888"/>
                </a:avLst>
              </a:prstGeom>
              <a:solidFill>
                <a:schemeClr val="accent5">
                  <a:lumMod val="40000"/>
                  <a:lumOff val="60000"/>
                </a:schemeClr>
              </a:solidFill>
              <a:ln>
                <a:solidFill>
                  <a:srgbClr val="FF0000"/>
                </a:solidFill>
                <a:prstDash val="sysDash"/>
              </a:ln>
              <a:scene3d>
                <a:camera prst="isometricRightUp">
                  <a:rot lat="2160000" lon="192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sz="600" b="1" dirty="0">
                    <a:solidFill>
                      <a:srgbClr val="002060"/>
                    </a:solidFill>
                  </a:rPr>
                  <a:t>Supplementary Metadata Register</a:t>
                </a:r>
              </a:p>
            </p:txBody>
          </p:sp>
          <p:sp>
            <p:nvSpPr>
              <p:cNvPr id="51" name="Cube 50"/>
              <p:cNvSpPr/>
              <p:nvPr/>
            </p:nvSpPr>
            <p:spPr>
              <a:xfrm rot="172919" flipH="1">
                <a:off x="5506547" y="2285940"/>
                <a:ext cx="1437677" cy="710677"/>
              </a:xfrm>
              <a:prstGeom prst="cube">
                <a:avLst>
                  <a:gd name="adj" fmla="val 58888"/>
                </a:avLst>
              </a:prstGeom>
              <a:solidFill>
                <a:schemeClr val="accent5">
                  <a:lumMod val="40000"/>
                  <a:lumOff val="60000"/>
                </a:schemeClr>
              </a:solidFill>
              <a:scene3d>
                <a:camera prst="isometricRightUp">
                  <a:rot lat="2160000" lon="192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sz="600" b="1" dirty="0">
                    <a:solidFill>
                      <a:srgbClr val="002060"/>
                    </a:solidFill>
                  </a:rPr>
                  <a:t>Main Metadata Register</a:t>
                </a:r>
              </a:p>
            </p:txBody>
          </p:sp>
          <p:sp>
            <p:nvSpPr>
              <p:cNvPr id="52" name="Cube 51"/>
              <p:cNvSpPr/>
              <p:nvPr/>
            </p:nvSpPr>
            <p:spPr>
              <a:xfrm rot="172919" flipH="1">
                <a:off x="6322742" y="1620098"/>
                <a:ext cx="1437677" cy="711378"/>
              </a:xfrm>
              <a:prstGeom prst="cube">
                <a:avLst>
                  <a:gd name="adj" fmla="val 58888"/>
                </a:avLst>
              </a:prstGeom>
              <a:solidFill>
                <a:schemeClr val="accent5">
                  <a:lumMod val="40000"/>
                  <a:lumOff val="60000"/>
                </a:schemeClr>
              </a:solidFill>
              <a:ln>
                <a:solidFill>
                  <a:srgbClr val="FF0000"/>
                </a:solidFill>
                <a:prstDash val="sysDash"/>
              </a:ln>
              <a:scene3d>
                <a:camera prst="isometricRightUp">
                  <a:rot lat="2160000" lon="192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sz="600" b="1" dirty="0">
                    <a:solidFill>
                      <a:srgbClr val="002060"/>
                    </a:solidFill>
                  </a:rPr>
                  <a:t>Supplementary Portrayal Register</a:t>
                </a:r>
              </a:p>
            </p:txBody>
          </p:sp>
          <p:sp>
            <p:nvSpPr>
              <p:cNvPr id="53" name="Cube 52"/>
              <p:cNvSpPr/>
              <p:nvPr/>
            </p:nvSpPr>
            <p:spPr>
              <a:xfrm rot="172919" flipH="1">
                <a:off x="5528737" y="1964002"/>
                <a:ext cx="1437677" cy="710677"/>
              </a:xfrm>
              <a:prstGeom prst="cube">
                <a:avLst>
                  <a:gd name="adj" fmla="val 58888"/>
                </a:avLst>
              </a:prstGeom>
              <a:solidFill>
                <a:schemeClr val="accent5">
                  <a:lumMod val="40000"/>
                  <a:lumOff val="60000"/>
                </a:schemeClr>
              </a:solidFill>
              <a:scene3d>
                <a:camera prst="isometricRightUp">
                  <a:rot lat="2160000" lon="192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sz="600" b="1" dirty="0">
                    <a:solidFill>
                      <a:srgbClr val="002060"/>
                    </a:solidFill>
                  </a:rPr>
                  <a:t>Main Portrayal Register</a:t>
                </a:r>
              </a:p>
            </p:txBody>
          </p:sp>
          <p:sp>
            <p:nvSpPr>
              <p:cNvPr id="54" name="Cube 53"/>
              <p:cNvSpPr/>
              <p:nvPr/>
            </p:nvSpPr>
            <p:spPr>
              <a:xfrm rot="172919" flipH="1">
                <a:off x="6332396" y="1309493"/>
                <a:ext cx="1437677" cy="711378"/>
              </a:xfrm>
              <a:prstGeom prst="cube">
                <a:avLst>
                  <a:gd name="adj" fmla="val 58888"/>
                </a:avLst>
              </a:prstGeom>
              <a:solidFill>
                <a:schemeClr val="accent5">
                  <a:lumMod val="40000"/>
                  <a:lumOff val="60000"/>
                </a:schemeClr>
              </a:solidFill>
              <a:ln>
                <a:solidFill>
                  <a:srgbClr val="FF0000"/>
                </a:solidFill>
                <a:prstDash val="sysDash"/>
              </a:ln>
              <a:scene3d>
                <a:camera prst="isometricRightUp">
                  <a:rot lat="2160000" lon="192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sz="600" b="1" dirty="0">
                    <a:solidFill>
                      <a:srgbClr val="002060"/>
                    </a:solidFill>
                  </a:rPr>
                  <a:t>Supplementary FCD Register</a:t>
                </a:r>
              </a:p>
            </p:txBody>
          </p:sp>
          <p:sp>
            <p:nvSpPr>
              <p:cNvPr id="55" name="Cube 54"/>
              <p:cNvSpPr/>
              <p:nvPr/>
            </p:nvSpPr>
            <p:spPr>
              <a:xfrm rot="172919" flipH="1">
                <a:off x="5544358" y="1653697"/>
                <a:ext cx="1437677" cy="710677"/>
              </a:xfrm>
              <a:prstGeom prst="cube">
                <a:avLst>
                  <a:gd name="adj" fmla="val 58888"/>
                </a:avLst>
              </a:prstGeom>
              <a:solidFill>
                <a:schemeClr val="accent5">
                  <a:lumMod val="40000"/>
                  <a:lumOff val="60000"/>
                </a:schemeClr>
              </a:solidFill>
              <a:scene3d>
                <a:camera prst="isometricRightUp">
                  <a:rot lat="2160000" lon="192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sz="600" b="1" dirty="0">
                    <a:solidFill>
                      <a:srgbClr val="002060"/>
                    </a:solidFill>
                  </a:rPr>
                  <a:t>Main FCD Register</a:t>
                </a:r>
              </a:p>
            </p:txBody>
          </p:sp>
        </p:grpSp>
        <p:grpSp>
          <p:nvGrpSpPr>
            <p:cNvPr id="19465" name="Group 18"/>
            <p:cNvGrpSpPr>
              <a:grpSpLocks/>
            </p:cNvGrpSpPr>
            <p:nvPr/>
          </p:nvGrpSpPr>
          <p:grpSpPr bwMode="auto">
            <a:xfrm rot="172919">
              <a:off x="7933173" y="83510"/>
              <a:ext cx="3408637" cy="3449881"/>
              <a:chOff x="1201975" y="0"/>
              <a:chExt cx="6774547" cy="6856520"/>
            </a:xfrm>
          </p:grpSpPr>
          <p:sp>
            <p:nvSpPr>
              <p:cNvPr id="57" name="Cube 56"/>
              <p:cNvSpPr/>
              <p:nvPr/>
            </p:nvSpPr>
            <p:spPr>
              <a:xfrm flipH="1">
                <a:off x="1201975" y="0"/>
                <a:ext cx="6774547" cy="6856520"/>
              </a:xfrm>
              <a:prstGeom prst="cube">
                <a:avLst>
                  <a:gd name="adj" fmla="val 30506"/>
                </a:avLst>
              </a:prstGeom>
              <a:noFill/>
              <a:ln w="76200">
                <a:solidFill>
                  <a:srgbClr val="00B050"/>
                </a:solidFill>
              </a:ln>
              <a:scene3d>
                <a:camera prst="isometricRightUp">
                  <a:rot lat="2160000" lon="192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sz="600" b="1" dirty="0">
                  <a:solidFill>
                    <a:srgbClr val="002060"/>
                  </a:solidFill>
                </a:endParaRPr>
              </a:p>
            </p:txBody>
          </p:sp>
          <p:sp>
            <p:nvSpPr>
              <p:cNvPr id="58" name="Parallelogram 57"/>
              <p:cNvSpPr/>
              <p:nvPr/>
            </p:nvSpPr>
            <p:spPr>
              <a:xfrm rot="20152916" flipH="1">
                <a:off x="2080109" y="674585"/>
                <a:ext cx="4984324" cy="1529102"/>
              </a:xfrm>
              <a:prstGeom prst="parallelogram">
                <a:avLst>
                  <a:gd name="adj" fmla="val 65933"/>
                </a:avLst>
              </a:prstGeom>
              <a:solidFill>
                <a:schemeClr val="accent3">
                  <a:lumMod val="40000"/>
                  <a:lumOff val="60000"/>
                </a:schemeClr>
              </a:solidFill>
              <a:ln>
                <a:solidFill>
                  <a:srgbClr val="00B050"/>
                </a:solidFill>
              </a:ln>
              <a:scene3d>
                <a:camera prst="orthographicFront">
                  <a:rot lat="0" lon="0" rev="18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sz="1400" dirty="0">
                    <a:solidFill>
                      <a:srgbClr val="660066"/>
                    </a:solidFill>
                  </a:rPr>
                  <a:t>S-100 Geospatial Information (GI) Registry</a:t>
                </a:r>
              </a:p>
            </p:txBody>
          </p:sp>
        </p:grpSp>
      </p:grpSp>
      <p:sp>
        <p:nvSpPr>
          <p:cNvPr id="44" name="Rectangle 2"/>
          <p:cNvSpPr txBox="1">
            <a:spLocks noChangeArrowheads="1"/>
          </p:cNvSpPr>
          <p:nvPr/>
        </p:nvSpPr>
        <p:spPr>
          <a:xfrm>
            <a:off x="323529" y="82709"/>
            <a:ext cx="8490272" cy="1139825"/>
          </a:xfrm>
          <a:prstGeom prst="rect">
            <a:avLst/>
          </a:prstGeom>
        </p:spPr>
        <p:txBody>
          <a:bodyPr/>
          <a:lstStyle/>
          <a:p>
            <a:pPr>
              <a:defRPr/>
            </a:pPr>
            <a:r>
              <a:rPr lang="en-US" sz="3600" kern="0" dirty="0">
                <a:solidFill>
                  <a:srgbClr val="FFFF00"/>
                </a:solidFill>
                <a:effectLst>
                  <a:outerShdw blurRad="38100" dist="38100" dir="2700000" algn="tl">
                    <a:srgbClr val="000000"/>
                  </a:outerShdw>
                </a:effectLst>
                <a:latin typeface="+mj-lt"/>
                <a:ea typeface="+mj-ea"/>
                <a:cs typeface="+mj-cs"/>
              </a:rPr>
              <a:t>S-100  </a:t>
            </a:r>
            <a:r>
              <a:rPr lang="en-US" sz="3600" kern="0" dirty="0" smtClean="0">
                <a:solidFill>
                  <a:srgbClr val="FFFF00"/>
                </a:solidFill>
                <a:effectLst>
                  <a:outerShdw blurRad="38100" dist="38100" dir="2700000" algn="tl">
                    <a:srgbClr val="000000"/>
                  </a:outerShdw>
                </a:effectLst>
                <a:latin typeface="+mj-lt"/>
                <a:ea typeface="+mj-ea"/>
                <a:cs typeface="+mj-cs"/>
              </a:rPr>
              <a:t>: based </a:t>
            </a:r>
            <a:r>
              <a:rPr lang="en-US" sz="3600" kern="0" dirty="0">
                <a:solidFill>
                  <a:srgbClr val="FFFF00"/>
                </a:solidFill>
                <a:effectLst>
                  <a:outerShdw blurRad="38100" dist="38100" dir="2700000" algn="tl">
                    <a:srgbClr val="000000"/>
                  </a:outerShdw>
                </a:effectLst>
                <a:latin typeface="+mj-lt"/>
                <a:ea typeface="+mj-ea"/>
                <a:cs typeface="+mj-cs"/>
              </a:rPr>
              <a:t>on ISO </a:t>
            </a:r>
            <a:r>
              <a:rPr lang="en-US" sz="3600" kern="0" dirty="0" smtClean="0">
                <a:solidFill>
                  <a:srgbClr val="FFFF00"/>
                </a:solidFill>
                <a:effectLst>
                  <a:outerShdw blurRad="38100" dist="38100" dir="2700000" algn="tl">
                    <a:srgbClr val="000000"/>
                  </a:outerShdw>
                </a:effectLst>
                <a:latin typeface="+mj-lt"/>
                <a:ea typeface="+mj-ea"/>
                <a:cs typeface="+mj-cs"/>
              </a:rPr>
              <a:t>19100</a:t>
            </a:r>
            <a:r>
              <a:rPr lang="en-US" sz="3600" i="1" kern="0" dirty="0" smtClean="0">
                <a:solidFill>
                  <a:srgbClr val="FFFF00"/>
                </a:solidFill>
                <a:effectLst>
                  <a:outerShdw blurRad="38100" dist="38100" dir="2700000" algn="tl">
                    <a:srgbClr val="000000"/>
                  </a:outerShdw>
                </a:effectLst>
                <a:latin typeface="+mj-lt"/>
                <a:ea typeface="+mj-ea"/>
                <a:cs typeface="+mj-cs"/>
              </a:rPr>
              <a:t> </a:t>
            </a:r>
            <a:r>
              <a:rPr lang="en-US" sz="3600" kern="0" dirty="0" smtClean="0">
                <a:solidFill>
                  <a:srgbClr val="FFFF00"/>
                </a:solidFill>
                <a:effectLst>
                  <a:outerShdw blurRad="38100" dist="38100" dir="2700000" algn="tl">
                    <a:srgbClr val="000000"/>
                  </a:outerShdw>
                </a:effectLst>
                <a:latin typeface="+mj-lt"/>
                <a:ea typeface="+mj-ea"/>
                <a:cs typeface="+mj-cs"/>
              </a:rPr>
              <a:t>series</a:t>
            </a:r>
            <a:endParaRPr lang="en-AU" sz="3600" kern="0" dirty="0">
              <a:solidFill>
                <a:srgbClr val="FFFF00"/>
              </a:solidFill>
              <a:effectLst>
                <a:outerShdw blurRad="38100" dist="38100" dir="2700000" algn="tl">
                  <a:srgbClr val="000000"/>
                </a:outerShdw>
              </a:effectLst>
              <a:latin typeface="+mj-lt"/>
              <a:ea typeface="+mj-ea"/>
              <a:cs typeface="+mj-cs"/>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wipe(left)">
                                      <p:cBhvr>
                                        <p:cTn id="10" dur="500"/>
                                        <p:tgtEl>
                                          <p:spTgt spid="18"/>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1000"/>
                                        <p:tgtEl>
                                          <p:spTgt spid="3"/>
                                        </p:tgtEl>
                                      </p:cBhvr>
                                    </p:animEffect>
                                  </p:childTnLst>
                                </p:cTn>
                              </p:par>
                            </p:childTnLst>
                          </p:cTn>
                        </p:par>
                        <p:par>
                          <p:cTn id="16" fill="hold">
                            <p:stCondLst>
                              <p:cond delay="1000"/>
                            </p:stCondLst>
                            <p:childTnLst>
                              <p:par>
                                <p:cTn id="17" presetID="22" presetClass="entr" presetSubtype="8" fill="hold"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ipe(left)">
                                      <p:cBhvr>
                                        <p:cTn id="19" dur="1000"/>
                                        <p:tgtEl>
                                          <p:spTgt spid="17"/>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wipe(down)">
                                      <p:cBhvr>
                                        <p:cTn id="24"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IHO">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Arial 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IHO</Template>
  <TotalTime>2284</TotalTime>
  <Words>2668</Words>
  <Application>Microsoft Office PowerPoint</Application>
  <PresentationFormat>On-screen Show (4:3)</PresentationFormat>
  <Paragraphs>401</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IHO</vt:lpstr>
      <vt:lpstr>International Hydrographic Organization</vt:lpstr>
      <vt:lpstr>S-57</vt:lpstr>
      <vt:lpstr>S-57 Limitations</vt:lpstr>
      <vt:lpstr>Why S-100</vt:lpstr>
      <vt:lpstr>What is S-100 ?</vt:lpstr>
      <vt:lpstr>Slide 6</vt:lpstr>
      <vt:lpstr>Slide 7</vt:lpstr>
      <vt:lpstr>S-100 and the Registry</vt:lpstr>
      <vt:lpstr>Slide 9</vt:lpstr>
      <vt:lpstr>Slide 10</vt:lpstr>
      <vt:lpstr>S-100 Registry</vt:lpstr>
      <vt:lpstr>Slide 12</vt:lpstr>
      <vt:lpstr>Slide 13</vt:lpstr>
      <vt:lpstr>Slide 14</vt:lpstr>
      <vt:lpstr>Using the S-100 Registry</vt:lpstr>
      <vt:lpstr>Slide 16</vt:lpstr>
      <vt:lpstr>Slide 17</vt:lpstr>
      <vt:lpstr>S-100 and e-Navigation</vt:lpstr>
      <vt:lpstr>S-100 and Maritime Spatial Planning</vt:lpstr>
      <vt:lpstr>Timetable</vt:lpstr>
      <vt:lpstr>Summary</vt:lpstr>
      <vt:lpstr>Slide 22</vt:lpstr>
      <vt:lpstr>Slide 23</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Hydrographic Organization</dc:title>
  <dc:creator>Robert WARD</dc:creator>
  <cp:lastModifiedBy>David Wyatt</cp:lastModifiedBy>
  <cp:revision>215</cp:revision>
  <dcterms:created xsi:type="dcterms:W3CDTF">2008-10-06T12:18:33Z</dcterms:created>
  <dcterms:modified xsi:type="dcterms:W3CDTF">2013-05-07T07:03:38Z</dcterms:modified>
</cp:coreProperties>
</file>